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7" r:id="rId2"/>
  </p:sldMasterIdLst>
  <p:notesMasterIdLst>
    <p:notesMasterId r:id="rId13"/>
  </p:notesMasterIdLst>
  <p:sldIdLst>
    <p:sldId id="256" r:id="rId3"/>
    <p:sldId id="315" r:id="rId4"/>
    <p:sldId id="317" r:id="rId5"/>
    <p:sldId id="319" r:id="rId6"/>
    <p:sldId id="320" r:id="rId7"/>
    <p:sldId id="322" r:id="rId8"/>
    <p:sldId id="324" r:id="rId9"/>
    <p:sldId id="321" r:id="rId10"/>
    <p:sldId id="323" r:id="rId11"/>
    <p:sldId id="30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74679" autoAdjust="0"/>
  </p:normalViewPr>
  <p:slideViewPr>
    <p:cSldViewPr>
      <p:cViewPr varScale="1">
        <p:scale>
          <a:sx n="61" d="100"/>
          <a:sy n="61" d="100"/>
        </p:scale>
        <p:origin x="-1930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7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830A22-3BCE-4E73-A4E2-25D4723BB9CC}" type="datetimeFigureOut">
              <a:rPr lang="en-US" smtClean="0"/>
              <a:pPr/>
              <a:t>13-May-15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FBF81-3F62-4C2B-80EC-5A2B16344C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0" y="525780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hidden">
          <a:xfrm>
            <a:off x="0" y="0"/>
            <a:ext cx="9144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0" y="5257800"/>
            <a:ext cx="9144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1828800" y="4343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52400" y="150813"/>
            <a:ext cx="8610600" cy="534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8288" tIns="18288" rIns="18288" bIns="18288" anchor="ctr"/>
          <a:lstStyle/>
          <a:p>
            <a:pPr marL="342900" indent="-342900">
              <a:lnSpc>
                <a:spcPct val="98000"/>
              </a:lnSpc>
              <a:spcBef>
                <a:spcPct val="20000"/>
              </a:spcBef>
              <a:buFontTx/>
              <a:buNone/>
              <a:defRPr/>
            </a:pPr>
            <a:r>
              <a:rPr lang="en-US" sz="3200" i="1" dirty="0" smtClean="0">
                <a:solidFill>
                  <a:schemeClr val="bg1"/>
                </a:solidFill>
              </a:rPr>
              <a:t>Rocky Mountain Technical Marketing, Inc.</a:t>
            </a:r>
            <a:endParaRPr lang="en-US" sz="3200" i="1" dirty="0">
              <a:solidFill>
                <a:schemeClr val="bg1"/>
              </a:solidFill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322502" y="6383338"/>
            <a:ext cx="361829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1000" dirty="0">
                <a:solidFill>
                  <a:schemeClr val="bg1"/>
                </a:solidFill>
              </a:rPr>
              <a:t>© Copyright </a:t>
            </a:r>
            <a:r>
              <a:rPr lang="en-US" sz="1000" dirty="0" smtClean="0">
                <a:solidFill>
                  <a:schemeClr val="bg1"/>
                </a:solidFill>
              </a:rPr>
              <a:t>Rocky Mountain Technical Marketing, Inc.  </a:t>
            </a:r>
            <a:r>
              <a:rPr lang="en-US" sz="1000" dirty="0" smtClean="0">
                <a:solidFill>
                  <a:schemeClr val="bg1"/>
                </a:solidFill>
              </a:rPr>
              <a:t>2015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78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2895600" cy="914400"/>
          </a:xfrm>
        </p:spPr>
        <p:txBody>
          <a:bodyPr lIns="91440" tIns="18000" rIns="91440"/>
          <a:lstStyle>
            <a:lvl1pPr marL="0" indent="0">
              <a:buFont typeface="Wingdings" pitchFamily="2" charset="2"/>
              <a:buNone/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altLang="en-US" smtClean="0"/>
              <a:t>Click to edit Master subtitle style</a:t>
            </a:r>
            <a:endParaRPr lang="en-US"/>
          </a:p>
        </p:txBody>
      </p:sp>
      <p:sp>
        <p:nvSpPr>
          <p:cNvPr id="207885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667000"/>
            <a:ext cx="5334000" cy="914400"/>
          </a:xfrm>
        </p:spPr>
        <p:txBody>
          <a:bodyPr lIns="91440" rIns="91440" anchor="t"/>
          <a:lstStyle>
            <a:lvl1pPr>
              <a:defRPr sz="3200" b="0"/>
            </a:lvl1pPr>
          </a:lstStyle>
          <a:p>
            <a:r>
              <a:rPr lang="en-US" alt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71600"/>
            <a:ext cx="40386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371600"/>
            <a:ext cx="4038600" cy="5029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Level One</a:t>
            </a:r>
          </a:p>
          <a:p>
            <a:pPr lvl="1"/>
            <a:r>
              <a:rPr lang="en-US" smtClean="0"/>
              <a:t>Level Two</a:t>
            </a:r>
          </a:p>
          <a:p>
            <a:pPr lvl="2"/>
            <a:r>
              <a:rPr lang="en-US" smtClean="0"/>
              <a:t>Level Three</a:t>
            </a:r>
          </a:p>
          <a:p>
            <a:pPr lvl="3"/>
            <a:r>
              <a:rPr lang="en-US" smtClean="0"/>
              <a:t>Level Four</a:t>
            </a:r>
          </a:p>
          <a:p>
            <a:pPr lvl="4"/>
            <a:r>
              <a:rPr lang="en-US" smtClean="0"/>
              <a:t>Level Five</a:t>
            </a:r>
          </a:p>
        </p:txBody>
      </p:sp>
      <p:sp>
        <p:nvSpPr>
          <p:cNvPr id="206850" name="Rectangle 2"/>
          <p:cNvSpPr>
            <a:spLocks noChangeArrowheads="1"/>
          </p:cNvSpPr>
          <p:nvPr/>
        </p:nvSpPr>
        <p:spPr bwMode="hidden">
          <a:xfrm>
            <a:off x="0" y="647700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hidden">
          <a:xfrm>
            <a:off x="0" y="0"/>
            <a:ext cx="914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19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Main slide title</a:t>
            </a:r>
          </a:p>
        </p:txBody>
      </p:sp>
      <p:sp>
        <p:nvSpPr>
          <p:cNvPr id="2068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76400" y="6534150"/>
            <a:ext cx="41148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6840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68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534150"/>
            <a:ext cx="12192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6840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fld id="{A5360C67-2718-42CD-9E99-95851324CF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6857" name="Line 9"/>
          <p:cNvSpPr>
            <a:spLocks noChangeShapeType="1"/>
          </p:cNvSpPr>
          <p:nvPr/>
        </p:nvSpPr>
        <p:spPr bwMode="auto">
          <a:xfrm flipV="1">
            <a:off x="3352800" y="1524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6860" name="Line 12"/>
          <p:cNvSpPr>
            <a:spLocks noChangeShapeType="1"/>
          </p:cNvSpPr>
          <p:nvPr/>
        </p:nvSpPr>
        <p:spPr bwMode="auto">
          <a:xfrm flipV="1">
            <a:off x="1524000" y="64770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6861" name="Line 13"/>
          <p:cNvSpPr>
            <a:spLocks noChangeShapeType="1"/>
          </p:cNvSpPr>
          <p:nvPr/>
        </p:nvSpPr>
        <p:spPr bwMode="auto">
          <a:xfrm>
            <a:off x="0" y="381000"/>
            <a:ext cx="9144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06862" name="Line 14"/>
          <p:cNvSpPr>
            <a:spLocks noChangeShapeType="1"/>
          </p:cNvSpPr>
          <p:nvPr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06863" name="Line 15"/>
          <p:cNvSpPr>
            <a:spLocks noChangeShapeType="1"/>
          </p:cNvSpPr>
          <p:nvPr/>
        </p:nvSpPr>
        <p:spPr bwMode="auto">
          <a:xfrm>
            <a:off x="457200" y="12954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28600" y="0"/>
            <a:ext cx="3200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en-US" altLang="en-US" sz="2000" i="1" dirty="0" smtClean="0">
                <a:solidFill>
                  <a:schemeClr val="bg1"/>
                </a:solidFill>
              </a:rPr>
              <a:t>RMTM, Inc.</a:t>
            </a:r>
            <a:endParaRPr lang="en-US" altLang="en-US" sz="2000" i="1" dirty="0">
              <a:solidFill>
                <a:schemeClr val="bg1"/>
              </a:solidFill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5867400" y="6553200"/>
            <a:ext cx="3076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800" dirty="0">
                <a:solidFill>
                  <a:schemeClr val="bg1"/>
                </a:solidFill>
              </a:rPr>
              <a:t>© Copyright </a:t>
            </a:r>
            <a:r>
              <a:rPr lang="en-US" sz="800" dirty="0" smtClean="0">
                <a:solidFill>
                  <a:schemeClr val="bg1"/>
                </a:solidFill>
              </a:rPr>
              <a:t>Rocky Mountain Technical Marketing, Inc. </a:t>
            </a:r>
            <a:r>
              <a:rPr lang="en-US" sz="800" dirty="0" smtClean="0">
                <a:solidFill>
                  <a:schemeClr val="bg1"/>
                </a:solidFill>
              </a:rPr>
              <a:t>2015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192088" indent="-192088" algn="l" rtl="0" eaLnBrk="1" fontAlgn="base" hangingPunct="1">
        <a:spcBef>
          <a:spcPct val="4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3550" indent="-185738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2pPr>
      <a:lvl3pPr marL="768350" indent="-193675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052513" indent="-180975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4pPr>
      <a:lvl5pPr marL="1381125" indent="-146050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-"/>
        <a:defRPr sz="1400">
          <a:solidFill>
            <a:schemeClr val="tx1"/>
          </a:solidFill>
          <a:latin typeface="+mn-lt"/>
          <a:cs typeface="+mn-cs"/>
        </a:defRPr>
      </a:lvl5pPr>
      <a:lvl6pPr marL="1838325" indent="-146050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-"/>
        <a:defRPr sz="1400">
          <a:solidFill>
            <a:schemeClr val="tx1"/>
          </a:solidFill>
          <a:latin typeface="+mn-lt"/>
          <a:cs typeface="+mn-cs"/>
        </a:defRPr>
      </a:lvl6pPr>
      <a:lvl7pPr marL="2295525" indent="-146050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-"/>
        <a:defRPr sz="1400">
          <a:solidFill>
            <a:schemeClr val="tx1"/>
          </a:solidFill>
          <a:latin typeface="+mn-lt"/>
          <a:cs typeface="+mn-cs"/>
        </a:defRPr>
      </a:lvl7pPr>
      <a:lvl8pPr marL="2752725" indent="-146050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-"/>
        <a:defRPr sz="1400">
          <a:solidFill>
            <a:schemeClr val="tx1"/>
          </a:solidFill>
          <a:latin typeface="+mn-lt"/>
          <a:cs typeface="+mn-cs"/>
        </a:defRPr>
      </a:lvl8pPr>
      <a:lvl9pPr marL="3209925" indent="-146050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-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A95F1-89D6-474A-91E2-BCE649C07C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267200"/>
            <a:ext cx="3886200" cy="914400"/>
          </a:xfrm>
        </p:spPr>
        <p:txBody>
          <a:bodyPr/>
          <a:lstStyle/>
          <a:p>
            <a:r>
              <a:rPr lang="en-US" dirty="0" smtClean="0"/>
              <a:t>Jeff Stollman</a:t>
            </a:r>
          </a:p>
          <a:p>
            <a:r>
              <a:rPr lang="en-US" dirty="0" smtClean="0"/>
              <a:t>RMTM, Inc.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457200" y="2130425"/>
            <a:ext cx="83820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Customer Benefits of </a:t>
            </a:r>
            <a:r>
              <a:rPr lang="el-GR" dirty="0" smtClean="0">
                <a:latin typeface="Arial"/>
                <a:cs typeface="Arial"/>
              </a:rPr>
              <a:t>Φ</a:t>
            </a:r>
            <a:r>
              <a:rPr lang="en-US" dirty="0" smtClean="0">
                <a:latin typeface="Arial"/>
                <a:cs typeface="Arial"/>
              </a:rPr>
              <a:t>-Funds™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Φ-Funds™ provide leveraged returns for investors seeking exposure to a particular index.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Φ-Funds™ technology support the construction of leveraged index products that do not need to reindex.  </a:t>
            </a:r>
            <a:endParaRPr lang="en-US" dirty="0" smtClean="0"/>
          </a:p>
          <a:p>
            <a:pPr lvl="1"/>
            <a:r>
              <a:rPr lang="en-US" dirty="0" smtClean="0"/>
              <a:t>Because </a:t>
            </a:r>
            <a:r>
              <a:rPr lang="en-US" dirty="0" smtClean="0"/>
              <a:t>of this, they retain fidelity with the underlying index.  </a:t>
            </a:r>
            <a:endParaRPr lang="en-US" dirty="0" smtClean="0"/>
          </a:p>
          <a:p>
            <a:pPr lvl="2"/>
            <a:r>
              <a:rPr lang="en-US" dirty="0" smtClean="0"/>
              <a:t>If </a:t>
            </a:r>
            <a:r>
              <a:rPr lang="en-US" dirty="0" smtClean="0"/>
              <a:t>the index is up, Φ-Funds™ are up.  </a:t>
            </a:r>
            <a:endParaRPr lang="en-US" dirty="0" smtClean="0"/>
          </a:p>
          <a:p>
            <a:pPr lvl="2"/>
            <a:r>
              <a:rPr lang="en-US" dirty="0" smtClean="0"/>
              <a:t>If </a:t>
            </a:r>
            <a:r>
              <a:rPr lang="en-US" dirty="0" smtClean="0"/>
              <a:t>the index is down, Φ-Funds™ are down.  </a:t>
            </a:r>
            <a:endParaRPr lang="en-US" dirty="0" smtClean="0"/>
          </a:p>
          <a:p>
            <a:pPr lvl="2"/>
            <a:r>
              <a:rPr lang="en-US" dirty="0" smtClean="0"/>
              <a:t>If </a:t>
            </a:r>
            <a:r>
              <a:rPr lang="en-US" dirty="0" smtClean="0"/>
              <a:t>the index is unchanged, Φ-Funds™ are unchanged.  </a:t>
            </a:r>
            <a:endParaRPr lang="en-US" dirty="0" smtClean="0"/>
          </a:p>
          <a:p>
            <a:pPr lvl="2"/>
            <a:r>
              <a:rPr lang="en-US" dirty="0" smtClean="0"/>
              <a:t>This </a:t>
            </a:r>
            <a:r>
              <a:rPr lang="en-US" dirty="0" smtClean="0"/>
              <a:t>is true for any period of time, regardless of market volatility and the path that the underlying index has taken to get to where it is.  </a:t>
            </a:r>
            <a:endParaRPr lang="en-US" dirty="0" smtClean="0"/>
          </a:p>
          <a:p>
            <a:endParaRPr lang="en-US" dirty="0" smtClean="0"/>
          </a:p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Φ-Funds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™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are path independent.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Φ-Funds™ </a:t>
            </a:r>
            <a:r>
              <a:rPr lang="en-US" dirty="0" smtClean="0"/>
              <a:t>technology supports a wide variety of indices.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Broad </a:t>
            </a:r>
            <a:r>
              <a:rPr lang="en-US" dirty="0" smtClean="0"/>
              <a:t>national market indices (e.g., DJI, S&amp;P 500,  NASDAQ, FTSE 100, CAC 40, DAX)</a:t>
            </a:r>
          </a:p>
          <a:p>
            <a:pPr lvl="1"/>
            <a:r>
              <a:rPr lang="en-US" dirty="0" smtClean="0"/>
              <a:t>Industry sector indices (e.g., financial, energy, manufacturing, </a:t>
            </a:r>
            <a:r>
              <a:rPr lang="en-US" dirty="0" smtClean="0"/>
              <a:t>transports, tech)</a:t>
            </a:r>
            <a:endParaRPr lang="en-US" dirty="0" smtClean="0"/>
          </a:p>
          <a:p>
            <a:pPr lvl="1"/>
            <a:r>
              <a:rPr lang="en-US" dirty="0" smtClean="0"/>
              <a:t>Commodities (e.g., oil, gold, copper, corn, wheat)</a:t>
            </a:r>
          </a:p>
          <a:p>
            <a:pPr lvl="1"/>
            <a:r>
              <a:rPr lang="en-US" dirty="0" smtClean="0"/>
              <a:t>Currencies (e.g., USD, GBP, Euro, Yen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Custom indices (e.g., VIX implied volatility, HACK cybersecurity)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Φ-Funds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™ support most investment preferences.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Φ-Funds™ construction supports various investment vehicles </a:t>
            </a:r>
            <a:r>
              <a:rPr lang="en-US" dirty="0" smtClean="0"/>
              <a:t>including: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Exchange </a:t>
            </a:r>
            <a:r>
              <a:rPr lang="en-US" dirty="0" smtClean="0"/>
              <a:t>Traded Equity Funds</a:t>
            </a:r>
          </a:p>
          <a:p>
            <a:pPr lvl="1"/>
            <a:r>
              <a:rPr lang="en-US" dirty="0" smtClean="0"/>
              <a:t>Exchange Traded Commodity Funds</a:t>
            </a:r>
          </a:p>
          <a:p>
            <a:pPr lvl="1"/>
            <a:r>
              <a:rPr lang="en-US" dirty="0" smtClean="0"/>
              <a:t>Exchange Traded Notes</a:t>
            </a:r>
          </a:p>
          <a:p>
            <a:pPr lvl="1"/>
            <a:r>
              <a:rPr lang="en-US" dirty="0" smtClean="0"/>
              <a:t>Mutual Funds</a:t>
            </a:r>
          </a:p>
          <a:p>
            <a:pPr lvl="1"/>
            <a:r>
              <a:rPr lang="en-US" dirty="0" smtClean="0"/>
              <a:t>Closed-end </a:t>
            </a:r>
            <a:r>
              <a:rPr lang="en-US" dirty="0" smtClean="0"/>
              <a:t>Funds</a:t>
            </a:r>
          </a:p>
          <a:p>
            <a:pPr lvl="1"/>
            <a:r>
              <a:rPr lang="en-US" dirty="0" smtClean="0"/>
              <a:t>Pooled Accounts</a:t>
            </a:r>
            <a:endParaRPr lang="en-US" dirty="0" smtClean="0"/>
          </a:p>
          <a:p>
            <a:pPr lvl="1"/>
            <a:r>
              <a:rPr lang="en-US" dirty="0" smtClean="0"/>
              <a:t>Hedge </a:t>
            </a:r>
            <a:r>
              <a:rPr lang="en-US" dirty="0" smtClean="0"/>
              <a:t>Funds</a:t>
            </a:r>
          </a:p>
          <a:p>
            <a:endParaRPr lang="en-US" dirty="0" smtClean="0"/>
          </a:p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Φ-Funds™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offer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unique benefits to a wide range of investors seeking to outperform the market over a medium or long term.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Investing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Φ-Funds™ offer leverage (including inverse leverage) that allows investors to earn better than market returns, without the risk of margin calls.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Purchasing Φ-Funds™ for investment can be useful </a:t>
            </a:r>
            <a:r>
              <a:rPr lang="en-US" dirty="0" smtClean="0"/>
              <a:t>for: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Pension Funds</a:t>
            </a:r>
          </a:p>
          <a:p>
            <a:pPr lvl="1"/>
            <a:r>
              <a:rPr lang="en-US" dirty="0" smtClean="0"/>
              <a:t>Endowments</a:t>
            </a:r>
          </a:p>
          <a:p>
            <a:pPr lvl="1"/>
            <a:r>
              <a:rPr lang="en-US" dirty="0" smtClean="0"/>
              <a:t>Mutual Funds</a:t>
            </a:r>
          </a:p>
          <a:p>
            <a:pPr lvl="1"/>
            <a:r>
              <a:rPr lang="en-US" dirty="0" smtClean="0"/>
              <a:t>Closed-end Funds</a:t>
            </a:r>
          </a:p>
          <a:p>
            <a:pPr lvl="1"/>
            <a:r>
              <a:rPr lang="en-US" dirty="0" smtClean="0"/>
              <a:t>Retail Investors</a:t>
            </a:r>
          </a:p>
          <a:p>
            <a:pPr lvl="1"/>
            <a:r>
              <a:rPr lang="en-US" dirty="0" smtClean="0"/>
              <a:t>Individual IRA and 401(k) Accounts</a:t>
            </a:r>
          </a:p>
          <a:p>
            <a:pPr lvl="1"/>
            <a:r>
              <a:rPr lang="en-US" dirty="0" smtClean="0"/>
              <a:t>Pooled Accounts</a:t>
            </a:r>
          </a:p>
          <a:p>
            <a:pPr lvl="1"/>
            <a:r>
              <a:rPr lang="en-US" dirty="0" smtClean="0"/>
              <a:t>Hedge </a:t>
            </a:r>
            <a:r>
              <a:rPr lang="en-US" dirty="0" smtClean="0"/>
              <a:t>Funds</a:t>
            </a:r>
          </a:p>
          <a:p>
            <a:endParaRPr lang="en-US" dirty="0" smtClean="0"/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Investors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with long planning horizons can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use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Φ-Funds™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outperform the market, without concern for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reindexing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decay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Retirement Fund Investing in declining markets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Φ-Funds™ provide a unique feature to overcome a key limitation for IRA and 401(k) accounts.  </a:t>
            </a:r>
            <a:endParaRPr lang="en-US" dirty="0" smtClean="0"/>
          </a:p>
          <a:p>
            <a:pPr lvl="1"/>
            <a:r>
              <a:rPr lang="en-US" dirty="0" smtClean="0"/>
              <a:t>Investments </a:t>
            </a:r>
            <a:r>
              <a:rPr lang="en-US" dirty="0" smtClean="0"/>
              <a:t>made using such accounts are restricted to investments for which investors can lose more than their initial investment.  </a:t>
            </a:r>
            <a:endParaRPr lang="en-US" dirty="0" smtClean="0"/>
          </a:p>
          <a:p>
            <a:pPr lvl="2"/>
            <a:r>
              <a:rPr lang="en-US" dirty="0" smtClean="0"/>
              <a:t>This </a:t>
            </a:r>
            <a:r>
              <a:rPr lang="en-US" dirty="0" smtClean="0"/>
              <a:t>restriction prevents such accounts to take advantage of declining markets.  They cannot sell short.  </a:t>
            </a:r>
            <a:endParaRPr lang="en-US" dirty="0" smtClean="0"/>
          </a:p>
          <a:p>
            <a:pPr lvl="1"/>
            <a:r>
              <a:rPr lang="en-US" dirty="0" smtClean="0"/>
              <a:t>But </a:t>
            </a:r>
            <a:r>
              <a:rPr lang="en-US" dirty="0" smtClean="0"/>
              <a:t>Φ-Funds™ affords them the opportunity to invest in leveraged index products with inverse leverage.  </a:t>
            </a:r>
            <a:endParaRPr lang="en-US" dirty="0" smtClean="0"/>
          </a:p>
          <a:p>
            <a:pPr lvl="1"/>
            <a:r>
              <a:rPr lang="en-US" dirty="0" smtClean="0"/>
              <a:t>Because </a:t>
            </a:r>
            <a:r>
              <a:rPr lang="en-US" dirty="0" smtClean="0"/>
              <a:t>Φ-Funds™ can be designed to never go to zero, they allow investors to take advantage of declining markets without violating the restrictions of their investment account.   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In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the worst of times, losses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from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Φ-Funds™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will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never exceed the amount invested.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Hedging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Φ-Funds™ can provide a </a:t>
            </a:r>
            <a:r>
              <a:rPr lang="en-US" sz="2000" dirty="0" smtClean="0"/>
              <a:t>low-cost </a:t>
            </a:r>
            <a:r>
              <a:rPr lang="en-US" sz="2000" dirty="0" smtClean="0"/>
              <a:t>hedge for long-term investors who seek to hedge their position for periods longer than the reindexing period of current leveraged index </a:t>
            </a:r>
            <a:r>
              <a:rPr lang="en-US" sz="2000" dirty="0" smtClean="0"/>
              <a:t>products.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Purchasing Φ-Funds™ for </a:t>
            </a:r>
            <a:r>
              <a:rPr lang="en-US" dirty="0" smtClean="0"/>
              <a:t>hedging </a:t>
            </a:r>
            <a:r>
              <a:rPr lang="en-US" dirty="0" smtClean="0"/>
              <a:t>can be useful </a:t>
            </a:r>
            <a:r>
              <a:rPr lang="en-US" dirty="0" smtClean="0"/>
              <a:t>for: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pension funds</a:t>
            </a:r>
          </a:p>
          <a:p>
            <a:pPr lvl="1"/>
            <a:r>
              <a:rPr lang="en-US" dirty="0" smtClean="0"/>
              <a:t>endowments</a:t>
            </a:r>
          </a:p>
          <a:p>
            <a:pPr lvl="1"/>
            <a:r>
              <a:rPr lang="en-US" dirty="0" smtClean="0"/>
              <a:t>mutual funds</a:t>
            </a:r>
          </a:p>
          <a:p>
            <a:pPr lvl="1"/>
            <a:r>
              <a:rPr lang="en-US" dirty="0" smtClean="0"/>
              <a:t>pooled accounts</a:t>
            </a:r>
          </a:p>
          <a:p>
            <a:pPr lvl="1"/>
            <a:r>
              <a:rPr lang="en-US" dirty="0" smtClean="0"/>
              <a:t>retail investors</a:t>
            </a:r>
          </a:p>
          <a:p>
            <a:pPr lvl="1"/>
            <a:r>
              <a:rPr lang="en-US" dirty="0" smtClean="0"/>
              <a:t>hedge </a:t>
            </a:r>
            <a:r>
              <a:rPr lang="en-US" dirty="0" smtClean="0"/>
              <a:t>funds</a:t>
            </a:r>
          </a:p>
          <a:p>
            <a:pPr lvl="1"/>
            <a:r>
              <a:rPr lang="en-US" dirty="0" smtClean="0"/>
              <a:t>speculators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Φ-Funds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™ enable medium and long term hedges without time decay.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MTM_TemplateWithLayouts">
  <a:themeElements>
    <a:clrScheme name="Secure Identity Consulting">
      <a:dk1>
        <a:srgbClr val="000000"/>
      </a:dk1>
      <a:lt1>
        <a:srgbClr val="FFFFFF"/>
      </a:lt1>
      <a:dk2>
        <a:srgbClr val="061DC8"/>
      </a:dk2>
      <a:lt2>
        <a:srgbClr val="727272"/>
      </a:lt2>
      <a:accent1>
        <a:srgbClr val="466EEC"/>
      </a:accent1>
      <a:accent2>
        <a:srgbClr val="C7CDFD"/>
      </a:accent2>
      <a:accent3>
        <a:srgbClr val="FFFFFF"/>
      </a:accent3>
      <a:accent4>
        <a:srgbClr val="000000"/>
      </a:accent4>
      <a:accent5>
        <a:srgbClr val="BEC4FD"/>
      </a:accent5>
      <a:accent6>
        <a:srgbClr val="B4BAE5"/>
      </a:accent6>
      <a:hlink>
        <a:srgbClr val="669900"/>
      </a:hlink>
      <a:folHlink>
        <a:srgbClr val="8CC800"/>
      </a:folHlink>
    </a:clrScheme>
    <a:fontScheme name="~6421403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~6421403 1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669900"/>
        </a:hlink>
        <a:folHlink>
          <a:srgbClr val="8CC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421403 2">
        <a:dk1>
          <a:srgbClr val="000000"/>
        </a:dk1>
        <a:lt1>
          <a:srgbClr val="FFFFFF"/>
        </a:lt1>
        <a:dk2>
          <a:srgbClr val="003300"/>
        </a:dk2>
        <a:lt2>
          <a:srgbClr val="727272"/>
        </a:lt2>
        <a:accent1>
          <a:srgbClr val="7889FB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E78A00"/>
        </a:accent6>
        <a:hlink>
          <a:srgbClr val="FFCC81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421403 3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E78A00"/>
        </a:accent6>
        <a:hlink>
          <a:srgbClr val="8CC8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421403 4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8CC8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421403 5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999999"/>
        </a:hlink>
        <a:folHlink>
          <a:srgbClr val="D9D9D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421403 6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FF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421403 7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727272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421403 8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F0FFCF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D9E7BB"/>
        </a:accent6>
        <a:hlink>
          <a:srgbClr val="669900"/>
        </a:hlink>
        <a:folHlink>
          <a:srgbClr val="8CC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421403 9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061DC8"/>
        </a:hlink>
        <a:folHlink>
          <a:srgbClr val="ECEEF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SecureIdentityConsulting</Template>
  <TotalTime>10582</TotalTime>
  <Words>535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RMTM_TemplateWithLayouts</vt:lpstr>
      <vt:lpstr>Custom Design</vt:lpstr>
      <vt:lpstr>Customer Benefits of Φ-Funds™</vt:lpstr>
      <vt:lpstr>Φ-Funds™ provide leveraged returns for investors seeking exposure to a particular index.</vt:lpstr>
      <vt:lpstr>Φ-Funds™ technology supports a wide variety of indices.</vt:lpstr>
      <vt:lpstr>Φ-Funds™ construction supports various investment vehicles including:</vt:lpstr>
      <vt:lpstr>Investing</vt:lpstr>
      <vt:lpstr>Purchasing Φ-Funds™ for investment can be useful for:</vt:lpstr>
      <vt:lpstr>Retirement Fund Investing in declining markets</vt:lpstr>
      <vt:lpstr>Hedging</vt:lpstr>
      <vt:lpstr>Purchasing Φ-Funds™ for hedging can be useful for:</vt:lpstr>
      <vt:lpstr>Q &amp; A</vt:lpstr>
    </vt:vector>
  </TitlesOfParts>
  <Company>RMTM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of Things (IoT)</dc:title>
  <dc:creator>Jeff Stollman</dc:creator>
  <cp:lastModifiedBy>Jeff Stollman 2</cp:lastModifiedBy>
  <cp:revision>210</cp:revision>
  <dcterms:created xsi:type="dcterms:W3CDTF">2014-01-11T11:54:43Z</dcterms:created>
  <dcterms:modified xsi:type="dcterms:W3CDTF">2015-05-13T10:05:14Z</dcterms:modified>
</cp:coreProperties>
</file>