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93" r:id="rId2"/>
    <p:sldId id="292" r:id="rId3"/>
    <p:sldId id="291" r:id="rId4"/>
    <p:sldId id="295" r:id="rId5"/>
    <p:sldId id="308" r:id="rId6"/>
    <p:sldId id="312" r:id="rId7"/>
    <p:sldId id="309" r:id="rId8"/>
    <p:sldId id="315" r:id="rId9"/>
    <p:sldId id="311" r:id="rId10"/>
    <p:sldId id="296" r:id="rId11"/>
    <p:sldId id="297" r:id="rId12"/>
    <p:sldId id="298" r:id="rId13"/>
    <p:sldId id="299" r:id="rId14"/>
    <p:sldId id="300" r:id="rId15"/>
    <p:sldId id="301" r:id="rId16"/>
    <p:sldId id="331" r:id="rId17"/>
    <p:sldId id="316" r:id="rId18"/>
    <p:sldId id="303" r:id="rId19"/>
    <p:sldId id="304" r:id="rId20"/>
    <p:sldId id="305" r:id="rId21"/>
    <p:sldId id="306" r:id="rId22"/>
    <p:sldId id="307" r:id="rId23"/>
    <p:sldId id="317" r:id="rId24"/>
    <p:sldId id="318" r:id="rId25"/>
    <p:sldId id="319" r:id="rId26"/>
    <p:sldId id="320" r:id="rId27"/>
    <p:sldId id="321" r:id="rId28"/>
    <p:sldId id="323" r:id="rId29"/>
    <p:sldId id="322" r:id="rId30"/>
    <p:sldId id="324" r:id="rId31"/>
    <p:sldId id="325" r:id="rId32"/>
    <p:sldId id="326" r:id="rId33"/>
    <p:sldId id="327" r:id="rId34"/>
    <p:sldId id="328" r:id="rId35"/>
    <p:sldId id="329" r:id="rId36"/>
    <p:sldId id="330" r:id="rId37"/>
    <p:sldId id="33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DDA1"/>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73650" autoAdjust="0"/>
  </p:normalViewPr>
  <p:slideViewPr>
    <p:cSldViewPr>
      <p:cViewPr varScale="1">
        <p:scale>
          <a:sx n="60" d="100"/>
          <a:sy n="60" d="100"/>
        </p:scale>
        <p:origin x="-2098"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32819B-AC67-403F-90BE-15354F872C13}" type="datetimeFigureOut">
              <a:rPr lang="en-US" smtClean="0"/>
              <a:pPr/>
              <a:t>19-May-14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C9E7F9-3A44-4F3B-9F6C-3DB7FFA2846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Valuation transparency refers to the ability to know the value of the investment, given the value of the underlying index.  Many current leveraged index products rely on reindexing in order to maintain their valuation targets.</a:t>
            </a:r>
            <a:r>
              <a:rPr lang="en-US" baseline="0" dirty="0" smtClean="0"/>
              <a:t>  This reindexing introduces </a:t>
            </a:r>
            <a:r>
              <a:rPr lang="en-US" dirty="0" smtClean="0"/>
              <a:t>path dependency,</a:t>
            </a:r>
            <a:r>
              <a:rPr lang="en-US" baseline="0" dirty="0" smtClean="0"/>
              <a:t> so that knowing the value of the underlying index is no longer sufficient to know the value of the fund.</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We illustrate Re-indexing using a standard 2X leveraged ETF.</a:t>
            </a:r>
          </a:p>
          <a:p>
            <a:r>
              <a:rPr lang="en-US" baseline="0" dirty="0" smtClean="0"/>
              <a:t>Assume that the</a:t>
            </a:r>
            <a:r>
              <a:rPr lang="en-US" dirty="0" smtClean="0"/>
              <a:t> imaginary</a:t>
            </a:r>
            <a:r>
              <a:rPr lang="en-US" baseline="0" dirty="0" smtClean="0"/>
              <a:t> index opens for trading with a value of 100 and an investor purchases a share of the 2X fund at the opening which also has an initial value of 100.</a:t>
            </a:r>
          </a:p>
          <a:p>
            <a:r>
              <a:rPr lang="en-US" baseline="0" dirty="0" smtClean="0"/>
              <a:t>After the first day of trading, the Index rises 2% and the 2X fund rises double that or 4%. </a:t>
            </a:r>
          </a:p>
          <a:p>
            <a:r>
              <a:rPr lang="en-US" baseline="0" dirty="0" smtClean="0"/>
              <a:t>Even though the investor’s basis is 100, the fund now reindexes, changing its basis to 104.  This is done to accurately reflect the percentage change in the fund over the next trading day.</a:t>
            </a:r>
            <a:endParaRPr lang="en-US" dirty="0" smtClean="0"/>
          </a:p>
          <a:p>
            <a:endParaRPr lang="en-US" dirty="0"/>
          </a:p>
        </p:txBody>
      </p:sp>
      <p:sp>
        <p:nvSpPr>
          <p:cNvPr id="4" name="Slide Number Placeholder 3"/>
          <p:cNvSpPr>
            <a:spLocks noGrp="1"/>
          </p:cNvSpPr>
          <p:nvPr>
            <p:ph type="sldNum" sz="quarter" idx="10"/>
          </p:nvPr>
        </p:nvSpPr>
        <p:spPr/>
        <p:txBody>
          <a:bodyPr/>
          <a:lstStyle/>
          <a:p>
            <a:fld id="{4A6E5FBA-FB5C-4668-92E2-57370242973F}"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the second trading day, the market continues to move in the same upward direction.  The Index rises and additional 5.88%, causing the Fund to rise 11.76%.  For the Day 0 investor, the Fund has begun to lose fidelity with the underlying index, having risen slightly more than double the Overall percentage change in the index (16.24% vs. 16%</a:t>
            </a:r>
            <a:r>
              <a:rPr lang="en-US" baseline="0" dirty="0" smtClean="0"/>
              <a:t> (2 * 8%).  But since it is in the investor’s favor, no investor is concerned.</a:t>
            </a:r>
            <a:endParaRPr lang="en-US" dirty="0" smtClean="0"/>
          </a:p>
          <a:p>
            <a:endParaRPr lang="en-US" dirty="0"/>
          </a:p>
        </p:txBody>
      </p:sp>
      <p:sp>
        <p:nvSpPr>
          <p:cNvPr id="4" name="Slide Number Placeholder 3"/>
          <p:cNvSpPr>
            <a:spLocks noGrp="1"/>
          </p:cNvSpPr>
          <p:nvPr>
            <p:ph type="sldNum" sz="quarter" idx="10"/>
          </p:nvPr>
        </p:nvSpPr>
        <p:spPr/>
        <p:txBody>
          <a:bodyPr/>
          <a:lstStyle/>
          <a:p>
            <a:fld id="{4A6E5FBA-FB5C-4668-92E2-57370242973F}"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the third trading day, the trend continues upward</a:t>
            </a:r>
            <a:r>
              <a:rPr lang="en-US" baseline="0" dirty="0" smtClean="0"/>
              <a:t>.  The index has now risen 10%  The Fund has risen more than double:  up 20.54%  Again, no investor is complaining about increased returns.</a:t>
            </a:r>
            <a:endParaRPr lang="en-US" dirty="0"/>
          </a:p>
        </p:txBody>
      </p:sp>
      <p:sp>
        <p:nvSpPr>
          <p:cNvPr id="4" name="Slide Number Placeholder 3"/>
          <p:cNvSpPr>
            <a:spLocks noGrp="1"/>
          </p:cNvSpPr>
          <p:nvPr>
            <p:ph type="sldNum" sz="quarter" idx="10"/>
          </p:nvPr>
        </p:nvSpPr>
        <p:spPr/>
        <p:txBody>
          <a:bodyPr/>
          <a:lstStyle/>
          <a:p>
            <a:fld id="{4A6E5FBA-FB5C-4668-92E2-57370242973F}"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Day 4, the market changes direction.  The Index remains up 5% Overall.</a:t>
            </a:r>
            <a:r>
              <a:rPr lang="en-US" baseline="0" dirty="0" smtClean="0"/>
              <a:t>  But notice that the Fund has gone from outperforming (20.54% vs. predicted 20%) to underperforming the index (+9.58% vs. predicted +10%).</a:t>
            </a:r>
            <a:endParaRPr lang="en-US" dirty="0"/>
          </a:p>
        </p:txBody>
      </p:sp>
      <p:sp>
        <p:nvSpPr>
          <p:cNvPr id="4" name="Slide Number Placeholder 3"/>
          <p:cNvSpPr>
            <a:spLocks noGrp="1"/>
          </p:cNvSpPr>
          <p:nvPr>
            <p:ph type="sldNum" sz="quarter" idx="10"/>
          </p:nvPr>
        </p:nvSpPr>
        <p:spPr/>
        <p:txBody>
          <a:bodyPr/>
          <a:lstStyle/>
          <a:p>
            <a:fld id="{4A6E5FBA-FB5C-4668-92E2-57370242973F}"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another day of declines, the Index is back to a neutral position – unchanged</a:t>
            </a:r>
            <a:r>
              <a:rPr lang="en-US" baseline="0" dirty="0" smtClean="0"/>
              <a:t> from its starting point.  But the investor is now underwater – having lost almost 1%!</a:t>
            </a:r>
            <a:endParaRPr lang="en-US" dirty="0"/>
          </a:p>
        </p:txBody>
      </p:sp>
      <p:sp>
        <p:nvSpPr>
          <p:cNvPr id="4" name="Slide Number Placeholder 3"/>
          <p:cNvSpPr>
            <a:spLocks noGrp="1"/>
          </p:cNvSpPr>
          <p:nvPr>
            <p:ph type="sldNum" sz="quarter" idx="10"/>
          </p:nvPr>
        </p:nvSpPr>
        <p:spPr/>
        <p:txBody>
          <a:bodyPr/>
          <a:lstStyle/>
          <a:p>
            <a:fld id="{4A6E5FBA-FB5C-4668-92E2-57370242973F}"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problem</a:t>
            </a:r>
            <a:r>
              <a:rPr lang="en-US" baseline="0" dirty="0" smtClean="0"/>
              <a:t> is exacerbated with inverse funds.  Using the same changes in our imaginary Index, a -2X leveraged fund has lost 2.5% of its value – even though the underlying Index is unchanged.</a:t>
            </a:r>
          </a:p>
          <a:p>
            <a:endParaRPr lang="en-US" baseline="0" dirty="0" smtClean="0"/>
          </a:p>
          <a:p>
            <a:r>
              <a:rPr lang="en-US" baseline="0" dirty="0" smtClean="0"/>
              <a:t>It turns out that the real return of today’s leveraged index funds is “path dependent.”  In the above example, if the index had gone up 10% on Day 1 and returned to 100 on Day 2, the -2X fund share would decline to 98.2, a decline of only 1.8%.  Because of this path dependence, the value of the fund at any future point – even if the value of the underlying index can be estimated with accuracy – is not predictable.  It will vary depending on the path of daily changes the index takes to get to the new value.</a:t>
            </a:r>
            <a:endParaRPr lang="en-US" dirty="0"/>
          </a:p>
        </p:txBody>
      </p:sp>
      <p:sp>
        <p:nvSpPr>
          <p:cNvPr id="4" name="Slide Number Placeholder 3"/>
          <p:cNvSpPr>
            <a:spLocks noGrp="1"/>
          </p:cNvSpPr>
          <p:nvPr>
            <p:ph type="sldNum" sz="quarter" idx="10"/>
          </p:nvPr>
        </p:nvSpPr>
        <p:spPr/>
        <p:txBody>
          <a:bodyPr/>
          <a:lstStyle/>
          <a:p>
            <a:fld id="{4A6E5FBA-FB5C-4668-92E2-57370242973F}"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Four paths; four different values.</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16</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Suitability</a:t>
            </a:r>
            <a:r>
              <a:rPr lang="en-US" baseline="0" dirty="0" smtClean="0"/>
              <a:t> for retirement accounts in the US generally includes the following characteristics:</a:t>
            </a:r>
          </a:p>
          <a:p>
            <a:pPr marL="228600" indent="-228600">
              <a:buAutoNum type="arabicPeriod"/>
            </a:pPr>
            <a:r>
              <a:rPr lang="en-US" baseline="0" dirty="0" smtClean="0"/>
              <a:t>The investment cannot lose more than its initial value</a:t>
            </a:r>
          </a:p>
          <a:p>
            <a:pPr marL="228600" indent="-228600">
              <a:buAutoNum type="arabicPeriod"/>
            </a:pPr>
            <a:r>
              <a:rPr lang="en-US" baseline="0" dirty="0" smtClean="0"/>
              <a:t>The investment does not incur margin calls</a:t>
            </a:r>
          </a:p>
          <a:p>
            <a:pPr marL="228600" indent="-228600">
              <a:buNone/>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critical downsides of buying anything on margin is the risk of a</a:t>
            </a:r>
            <a:r>
              <a:rPr lang="en-US" baseline="0" dirty="0" smtClean="0"/>
              <a:t> margin call.  Not only does this require the investor to add capital to his account to cover the margin call, it has the result of reducing the leverage for the investment.  Because buying on margin can cause an investor to lose more than his initial investment, such investments are also precluded from being made in retirement accounts.</a:t>
            </a:r>
          </a:p>
          <a:p>
            <a:endParaRPr lang="en-US" baseline="0" dirty="0" smtClean="0"/>
          </a:p>
          <a:p>
            <a:r>
              <a:rPr lang="en-US" dirty="0" smtClean="0"/>
              <a:t>Buying</a:t>
            </a:r>
            <a:r>
              <a:rPr lang="en-US" baseline="0" dirty="0" smtClean="0"/>
              <a:t> on margin is not the only circumstance that could create a margin call.  The same curve would apply to any LIP that tracks the daily nominal change in the underlying index. </a:t>
            </a:r>
          </a:p>
          <a:p>
            <a:endParaRPr lang="en-US" baseline="0" dirty="0" smtClean="0"/>
          </a:p>
          <a:p>
            <a:r>
              <a:rPr lang="en-US" baseline="0" dirty="0" smtClean="0"/>
              <a:t>The problem with tracking the daily nominal change is that an overall decline of 50% in the index of a 2X fund would bring the LIP to zero.  For a 3X fund, the change would need to be only 33%.  While most broad indices don’t commonly lose such large chunks of their value, consider an inverse fund whose value declines as the index rises.  An appreciation of 50% for a 2X fund or 33% for a 3X fund would have the same impact, prompting a margin call.</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Reindexing</a:t>
            </a:r>
            <a:r>
              <a:rPr lang="en-US" baseline="0" dirty="0" smtClean="0"/>
              <a:t> based on time has the benefit of avoiding margin calls.  In order for a margin call to occur, the index of a 2X fund would have to decline 50% intraday (33% for a 3X fund).  For most indices, this is a highly unlikely occurrence.</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trike="sngStrike" kern="1200" baseline="0" dirty="0" smtClean="0">
                <a:solidFill>
                  <a:schemeClr val="tx1"/>
                </a:solidFill>
                <a:latin typeface="+mn-lt"/>
                <a:ea typeface="+mn-ea"/>
                <a:cs typeface="+mn-cs"/>
              </a:rPr>
              <a:t>Another problem with this approach is that it is subject to margin calls.  Barclays addressed this problem with their </a:t>
            </a:r>
            <a:r>
              <a:rPr lang="en-US" sz="1200" strike="sngStrike" kern="1200" dirty="0" smtClean="0">
                <a:solidFill>
                  <a:schemeClr val="tx1"/>
                </a:solidFill>
                <a:latin typeface="+mn-lt"/>
                <a:ea typeface="+mn-ea"/>
                <a:cs typeface="+mn-cs"/>
              </a:rPr>
              <a:t>Barclays </a:t>
            </a:r>
            <a:r>
              <a:rPr lang="en-US" sz="1200" strike="sngStrike" kern="1200" dirty="0" err="1" smtClean="0">
                <a:solidFill>
                  <a:schemeClr val="tx1"/>
                </a:solidFill>
                <a:latin typeface="+mn-lt"/>
                <a:ea typeface="+mn-ea"/>
                <a:cs typeface="+mn-cs"/>
              </a:rPr>
              <a:t>iPath</a:t>
            </a:r>
            <a:r>
              <a:rPr lang="en-US" sz="1200" strike="sngStrike" kern="1200" dirty="0" smtClean="0">
                <a:solidFill>
                  <a:schemeClr val="tx1"/>
                </a:solidFill>
                <a:latin typeface="+mn-lt"/>
                <a:ea typeface="+mn-ea"/>
                <a:cs typeface="+mn-cs"/>
              </a:rPr>
              <a:t>® extended ETNs, by</a:t>
            </a:r>
            <a:r>
              <a:rPr lang="en-US" sz="1200" strike="sngStrike" kern="1200" baseline="0" dirty="0" smtClean="0">
                <a:solidFill>
                  <a:schemeClr val="tx1"/>
                </a:solidFill>
                <a:latin typeface="+mn-lt"/>
                <a:ea typeface="+mn-ea"/>
                <a:cs typeface="+mn-cs"/>
              </a:rPr>
              <a:t> implementing a kill switch.  When an </a:t>
            </a:r>
            <a:r>
              <a:rPr lang="en-US" sz="1200" strike="sngStrike" kern="1200" dirty="0" err="1" smtClean="0">
                <a:solidFill>
                  <a:schemeClr val="tx1"/>
                </a:solidFill>
                <a:latin typeface="+mn-lt"/>
                <a:ea typeface="+mn-ea"/>
                <a:cs typeface="+mn-cs"/>
              </a:rPr>
              <a:t>iPath</a:t>
            </a:r>
            <a:r>
              <a:rPr lang="en-US" sz="1200" strike="sngStrike" kern="1200" dirty="0" smtClean="0">
                <a:solidFill>
                  <a:schemeClr val="tx1"/>
                </a:solidFill>
                <a:latin typeface="+mn-lt"/>
                <a:ea typeface="+mn-ea"/>
                <a:cs typeface="+mn-cs"/>
              </a:rPr>
              <a:t>® extended ETN declines to 80% of its initial value, Barclays</a:t>
            </a:r>
            <a:r>
              <a:rPr lang="en-US" sz="1200" strike="sngStrike" kern="1200" baseline="0" dirty="0" smtClean="0">
                <a:solidFill>
                  <a:schemeClr val="tx1"/>
                </a:solidFill>
                <a:latin typeface="+mn-lt"/>
                <a:ea typeface="+mn-ea"/>
                <a:cs typeface="+mn-cs"/>
              </a:rPr>
              <a:t> terminates the ETN.  This avoids margin calls, but may not be a desirable result to investors who are interested in the fund and the substantial leverage that can be attained by purchasing near the terminal price.  Another consequence of this approach is that if the value does approach the terminal price, liquidity may dry up because investors won’t want to purchase an asset that could be terminated if it declines a bit further – even if the investor is certain that it is due to rise significantly.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strike="sng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strike="sngStrike" kern="1200" baseline="0" dirty="0" smtClean="0">
                <a:solidFill>
                  <a:schemeClr val="tx1"/>
                </a:solidFill>
                <a:latin typeface="+mn-lt"/>
                <a:ea typeface="+mn-ea"/>
                <a:cs typeface="+mn-cs"/>
              </a:rPr>
              <a:t>Because of the margin-call issue, funds without kill switches are not suitable for long-term investment. </a:t>
            </a:r>
            <a:endParaRPr lang="en-US" strike="sngStrike" dirty="0" smtClean="0"/>
          </a:p>
          <a:p>
            <a:endParaRPr lang="en-US" strike="sngStrike"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But, should the value decline enough to trigger the re-indexing, it suffers from path dependence.  </a:t>
            </a:r>
            <a:endParaRPr lang="en-US" dirty="0" smtClean="0"/>
          </a:p>
          <a:p>
            <a:r>
              <a:rPr lang="en-US" dirty="0" smtClean="0"/>
              <a:t>While the UBS ETN goes</a:t>
            </a:r>
            <a:r>
              <a:rPr lang="en-US" baseline="0" dirty="0" smtClean="0"/>
              <a:t> down smoothly and never hits zero, because it reindexes, it has difficulty attaining its original values when the market goes back up.</a:t>
            </a:r>
          </a:p>
          <a:p>
            <a:r>
              <a:rPr lang="en-US" baseline="0" dirty="0" smtClean="0"/>
              <a:t>The dotted lines show that the ETN will not rise as fast as it declined because of the re-indexing that takes place.  And the ability to retrace becomes increasingly difficult each time the ETN incurs subsequent re-indexing events.</a:t>
            </a:r>
          </a:p>
          <a:p>
            <a:endParaRPr lang="en-US" baseline="0" dirty="0" smtClean="0"/>
          </a:p>
          <a:p>
            <a:r>
              <a:rPr lang="en-US" baseline="0" dirty="0" smtClean="0"/>
              <a:t>This risk makes such an asset inappropriate for long-term investment unless a stop-loss is implemented to avoid reindexing.  Assuming that other investors may implement similar stop-loss orders, the ETN may experience a slippery slope if its value approaches a reindexing trigger value.</a:t>
            </a:r>
          </a:p>
          <a:p>
            <a:endParaRPr lang="en-US" baseline="0" dirty="0" smtClean="0"/>
          </a:p>
          <a:p>
            <a:r>
              <a:rPr lang="en-US" baseline="0" dirty="0" smtClean="0"/>
              <a:t>UBS does offer non-exchange–traded notes that reindex in both directions.  This removes path dependence and preserves valuation transparency.  But these products are not exchange traded presumably to avoid having arbitragers gaming them when the values approach a reindexing point.</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l-GR" dirty="0" smtClean="0"/>
              <a:t>φ</a:t>
            </a:r>
            <a:r>
              <a:rPr lang="en-US" dirty="0" smtClean="0"/>
              <a:t>-Fund™ C 2X ETF has been conceived explicitly to avoid going to zero and to closely approximate a steady decline in the standard 2X</a:t>
            </a:r>
            <a:r>
              <a:rPr lang="en-US" baseline="0" dirty="0" smtClean="0"/>
              <a:t> ETF.  </a:t>
            </a:r>
          </a:p>
          <a:p>
            <a:r>
              <a:rPr lang="en-US" baseline="0" dirty="0" smtClean="0"/>
              <a:t>But, as long as the valuation curve is a function, it can be given any shape and avoid path dependence.  And because it has no reindexing trigger points, it offers no trigger points for arbitragers to game.</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Because of</a:t>
            </a:r>
            <a:r>
              <a:rPr lang="en-US" baseline="0" dirty="0" smtClean="0"/>
              <a:t> being index based, all of the alternatives can provide broad coverage – subject to the selection of an index offering broad coverage.</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25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Because of</a:t>
            </a:r>
            <a:r>
              <a:rPr lang="en-US" baseline="0" dirty="0" smtClean="0"/>
              <a:t> being index based, all of the alternatives can provide portfolio visibility – equal to that of their underlying index.</a:t>
            </a:r>
            <a:endParaRPr lang="en-US" dirty="0" smtClean="0"/>
          </a:p>
        </p:txBody>
      </p:sp>
      <p:sp>
        <p:nvSpPr>
          <p:cNvPr id="4" name="Slide Number Placeholder 3"/>
          <p:cNvSpPr>
            <a:spLocks noGrp="1"/>
          </p:cNvSpPr>
          <p:nvPr>
            <p:ph type="sldNum" sz="quarter" idx="10"/>
          </p:nvPr>
        </p:nvSpPr>
        <p:spPr/>
        <p:txBody>
          <a:bodyPr/>
          <a:lstStyle/>
          <a:p>
            <a:fld id="{79C9E7F9-3A44-4F3B-9F6C-3DB7FFA28460}" type="slidenum">
              <a:rPr lang="en-US" smtClean="0"/>
              <a:pPr/>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daily/monthly reindexing of funds that reindex based on time makes their valuation difficult to ascertain in terms of their underlying index.   As we saw in the example, investors can even lose money when they correctly forecast the direction of the index.</a:t>
            </a:r>
          </a:p>
          <a:p>
            <a:endParaRPr lang="en-US" baseline="0" dirty="0" smtClean="0"/>
          </a:p>
          <a:p>
            <a:r>
              <a:rPr lang="en-US" baseline="0" dirty="0" smtClean="0"/>
              <a:t>Similarly, nominal-change funds that reindex based on value may suffer from this same fault, IF their value decreases sufficiently to trigger reindexing. </a:t>
            </a:r>
          </a:p>
          <a:p>
            <a:endParaRPr lang="en-US" baseline="0" dirty="0" smtClean="0"/>
          </a:p>
          <a:p>
            <a:r>
              <a:rPr lang="en-US" baseline="0" dirty="0" smtClean="0"/>
              <a:t>I have also put a caution warning on nominal change funds that include a kill switch.  While their value is ascertainable throughout their range, the limitations of their range can trigger the equivalent of a forced stop-loss that is undesirable.  As prices approach the kill switch level, market liquidity may dry up, causing the fund to lose value ahead of the underlying index.</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Purchasing an index on margin is no suitable</a:t>
            </a:r>
            <a:r>
              <a:rPr lang="en-US" baseline="0" dirty="0" smtClean="0"/>
              <a:t> for a retirement account because the investor can lose more than his initial investment.</a:t>
            </a:r>
          </a:p>
          <a:p>
            <a:endParaRPr lang="en-US" baseline="0" dirty="0" smtClean="0"/>
          </a:p>
          <a:p>
            <a:r>
              <a:rPr lang="en-US" baseline="0" dirty="0" smtClean="0"/>
              <a:t>Nominal change funds without reindexing can go negative prompting either a margin call or losses beyond the initial investment.</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Both of the investments</a:t>
            </a:r>
            <a:r>
              <a:rPr lang="en-US" baseline="0" dirty="0" smtClean="0"/>
              <a:t> that are unsuitable for retirement accounts suffer from margin calls – an unwelcome problem even if they are held outside of a retirement account.</a:t>
            </a:r>
          </a:p>
          <a:p>
            <a:endParaRPr lang="en-US" baseline="0" dirty="0" smtClean="0"/>
          </a:p>
          <a:p>
            <a:r>
              <a:rPr lang="en-US" baseline="0" dirty="0" smtClean="0"/>
              <a:t>In addition, however, nominal change funds that employ a kill switch act somewhat like a margin call.  They force liquidation, rather than demanding additional margin.</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the exception of buying a non-leveraged</a:t>
            </a:r>
            <a:r>
              <a:rPr lang="en-US" baseline="0" dirty="0" smtClean="0"/>
              <a:t> index on margin, all of the other LIPs can be structured with a swap basis to avoid taxable distributions during their holding periods.  </a:t>
            </a:r>
          </a:p>
          <a:p>
            <a:endParaRPr lang="en-US" baseline="0" dirty="0" smtClean="0"/>
          </a:p>
          <a:p>
            <a:r>
              <a:rPr lang="en-US" baseline="0" dirty="0" smtClean="0"/>
              <a:t>I assigned a yellow box to Nominal change LIPs that employ a kill switch, because the investment may find his position closed out before he can even attain a capital gain – whether it be short-term or long-term.</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Creating a </a:t>
            </a:r>
            <a:r>
              <a:rPr lang="el-GR" dirty="0" smtClean="0"/>
              <a:t>φ</a:t>
            </a:r>
            <a:r>
              <a:rPr lang="en-US" dirty="0" smtClean="0"/>
              <a:t>-Fund™ that is based on a nominal change is only one construction.  A</a:t>
            </a:r>
            <a:r>
              <a:rPr lang="en-US" baseline="0" dirty="0" smtClean="0"/>
              <a:t> </a:t>
            </a:r>
            <a:r>
              <a:rPr lang="el-GR" dirty="0" smtClean="0"/>
              <a:t>φ</a:t>
            </a:r>
            <a:r>
              <a:rPr lang="en-US" dirty="0" smtClean="0"/>
              <a:t>-Fund™ </a:t>
            </a:r>
            <a:r>
              <a:rPr lang="en-US" baseline="0" dirty="0" smtClean="0"/>
              <a:t>can be constructed to follow any valuation curve – including arbitrary ones.  </a:t>
            </a:r>
          </a:p>
          <a:p>
            <a:r>
              <a:rPr lang="en-US" baseline="0" dirty="0" smtClean="0"/>
              <a:t>But significant benefits can accrue to </a:t>
            </a:r>
            <a:r>
              <a:rPr lang="el-GR" dirty="0" smtClean="0"/>
              <a:t>φ</a:t>
            </a:r>
            <a:r>
              <a:rPr lang="en-US" dirty="0" smtClean="0"/>
              <a:t>-Funds™</a:t>
            </a:r>
            <a:r>
              <a:rPr lang="en-US" baseline="0" dirty="0" smtClean="0"/>
              <a:t> that use simple constructs.  Examples include the following:</a:t>
            </a:r>
          </a:p>
          <a:p>
            <a:endParaRPr lang="en-US" baseline="0" dirty="0" smtClean="0"/>
          </a:p>
          <a:p>
            <a:pPr marL="228600" indent="-228600">
              <a:buAutoNum type="arabicPeriod"/>
            </a:pPr>
            <a:r>
              <a:rPr lang="en-US" baseline="0" dirty="0" smtClean="0"/>
              <a:t>A fund that closely approximates current leveraged index fund returns if they were to consistently move up or down without volatility</a:t>
            </a:r>
          </a:p>
          <a:p>
            <a:pPr marL="228600" indent="-228600">
              <a:buAutoNum type="arabicPeriod"/>
            </a:pPr>
            <a:r>
              <a:rPr lang="en-US" baseline="0" dirty="0" smtClean="0"/>
              <a:t>A nominal-change based fund that uses zero (or some other value) as an asymptote to prevent the fund from ever losing all its value or turning negative</a:t>
            </a:r>
          </a:p>
          <a:p>
            <a:pPr marL="228600" indent="-228600">
              <a:buAutoNum type="arabicPeriod"/>
            </a:pPr>
            <a:r>
              <a:rPr lang="en-US" baseline="0" dirty="0" smtClean="0"/>
              <a:t>A fund similar to the nominal change fund above whose leverage declines more slowly as the fund increases in value. </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33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illustration</a:t>
            </a:r>
            <a:r>
              <a:rPr lang="en-US" baseline="0" dirty="0" smtClean="0"/>
              <a:t> shows a simple 2X nominal change illustration of </a:t>
            </a:r>
            <a:r>
              <a:rPr lang="el-GR" baseline="0" dirty="0" smtClean="0"/>
              <a:t>φ</a:t>
            </a:r>
            <a:r>
              <a:rPr lang="en-US" baseline="0" dirty="0" smtClean="0"/>
              <a:t>-Fund™ technology.  The value of the fund is calculated by multiplying the Index Value by </a:t>
            </a:r>
            <a:r>
              <a:rPr lang="el-GR" baseline="0" dirty="0" smtClean="0"/>
              <a:t>φ</a:t>
            </a:r>
            <a:r>
              <a:rPr lang="en-US" baseline="0" dirty="0" smtClean="0"/>
              <a:t>.</a:t>
            </a:r>
          </a:p>
          <a:p>
            <a:endParaRPr lang="en-US" baseline="0" dirty="0" smtClean="0"/>
          </a:p>
          <a:p>
            <a:r>
              <a:rPr lang="en-US" baseline="0" dirty="0" smtClean="0"/>
              <a:t>Since this particular illustration could also be accomplished using a simple nominal change calculation, the </a:t>
            </a:r>
            <a:r>
              <a:rPr lang="el-GR" baseline="0" dirty="0" smtClean="0"/>
              <a:t>φ</a:t>
            </a:r>
            <a:r>
              <a:rPr lang="en-US" baseline="0" dirty="0" smtClean="0"/>
              <a:t>-Fund™ approach offers little value add.</a:t>
            </a:r>
          </a:p>
          <a:p>
            <a:endParaRPr lang="en-US" baseline="0" dirty="0" smtClean="0"/>
          </a:p>
          <a:p>
            <a:r>
              <a:rPr lang="en-US" baseline="0" dirty="0" smtClean="0"/>
              <a:t>The power of </a:t>
            </a:r>
            <a:r>
              <a:rPr lang="el-GR" baseline="0" dirty="0" smtClean="0"/>
              <a:t>φ</a:t>
            </a:r>
            <a:r>
              <a:rPr lang="en-US" baseline="0" dirty="0" smtClean="0"/>
              <a:t>-Fund™ technology comes from its ability to generate a wide-variety of valuation curves, such as the one previously illustrated that mirrors the pattern of a steadily declining tradition 2X reindexing fund without incurring path dependence.</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34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this is only one possibility.</a:t>
            </a:r>
            <a:r>
              <a:rPr lang="en-US" baseline="0" dirty="0" smtClean="0"/>
              <a:t>  </a:t>
            </a:r>
            <a:r>
              <a:rPr lang="el-GR" dirty="0" smtClean="0"/>
              <a:t>φ</a:t>
            </a:r>
            <a:r>
              <a:rPr lang="en-US" dirty="0" smtClean="0"/>
              <a:t>-Fund™ technology can take on a wide variety</a:t>
            </a:r>
            <a:r>
              <a:rPr lang="en-US" baseline="0" dirty="0" smtClean="0"/>
              <a:t> of curves.  But regardless of shape, they maintain valuation transparency and path independence.</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35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above illustration compares the</a:t>
            </a:r>
            <a:r>
              <a:rPr lang="en-US" baseline="0" dirty="0" smtClean="0"/>
              <a:t> value of 100 shares of </a:t>
            </a:r>
            <a:r>
              <a:rPr lang="en-US" dirty="0" smtClean="0"/>
              <a:t>a</a:t>
            </a:r>
            <a:r>
              <a:rPr lang="en-US" baseline="0" dirty="0" smtClean="0"/>
              <a:t> traditional inverse 2X LIP vs. a </a:t>
            </a:r>
            <a:r>
              <a:rPr lang="el-GR" baseline="0" dirty="0" smtClean="0"/>
              <a:t>φ</a:t>
            </a:r>
            <a:r>
              <a:rPr lang="en-US" baseline="0" dirty="0" smtClean="0"/>
              <a:t>-Fund™.  </a:t>
            </a:r>
          </a:p>
          <a:p>
            <a:r>
              <a:rPr lang="en-US" baseline="0" dirty="0" smtClean="0"/>
              <a:t>The underlying index is the S&amp;P 500 beginning on 10 Oct 2008.  </a:t>
            </a:r>
          </a:p>
          <a:p>
            <a:r>
              <a:rPr lang="en-US" baseline="0" dirty="0" smtClean="0"/>
              <a:t>Even though the S&amp;P declined nearly 13.5% over this period (899 to 779), the standard -2X Leveraged Index Fund, rather than increasing in value by 27%, actually lost 7.5%.</a:t>
            </a:r>
          </a:p>
          <a:p>
            <a:r>
              <a:rPr lang="en-US" baseline="0" dirty="0" smtClean="0"/>
              <a:t>The -2X </a:t>
            </a:r>
            <a:r>
              <a:rPr lang="el-GR" baseline="0" dirty="0" smtClean="0"/>
              <a:t>φ</a:t>
            </a:r>
            <a:r>
              <a:rPr lang="en-US" baseline="0" dirty="0" smtClean="0"/>
              <a:t>-Fund™ returned the full 27%.</a:t>
            </a:r>
          </a:p>
          <a:p>
            <a:r>
              <a:rPr lang="en-US" baseline="0" dirty="0" smtClean="0"/>
              <a:t>Admittedly this period was a very volatile time for the market which shows a particularly strong bias against standard Leveraged Index ETFs.  But, unless the market endures a prolonged trend in the same direction, it illustrates the comparative risk of the two approaches.</a:t>
            </a:r>
            <a:endParaRPr lang="en-US" dirty="0"/>
          </a:p>
        </p:txBody>
      </p:sp>
      <p:sp>
        <p:nvSpPr>
          <p:cNvPr id="4" name="Slide Number Placeholder 3"/>
          <p:cNvSpPr>
            <a:spLocks noGrp="1"/>
          </p:cNvSpPr>
          <p:nvPr>
            <p:ph type="sldNum" sz="quarter" idx="10"/>
          </p:nvPr>
        </p:nvSpPr>
        <p:spPr/>
        <p:txBody>
          <a:bodyPr/>
          <a:lstStyle/>
          <a:p>
            <a:fld id="{79C9E7F9-3A44-4F3B-9F6C-3DB7FFA28460}" type="slidenum">
              <a:rPr lang="en-US" smtClean="0"/>
              <a:pPr/>
              <a:t>36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17F7C0-82F7-4889-B8B2-F17A385E5A45}" type="datetime1">
              <a:rPr lang="en-US" smtClean="0"/>
              <a:pPr/>
              <a:t>19-May-14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F689B2-3147-44B3-8C4F-DBD43690ABC9}" type="datetime1">
              <a:rPr lang="en-US" smtClean="0"/>
              <a:pPr/>
              <a:t>19-May-14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C5F5C7-D9A6-43BA-ACA2-8F4A99FFC988}" type="datetime1">
              <a:rPr lang="en-US" smtClean="0"/>
              <a:pPr/>
              <a:t>19-May-14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DB5DB5-BDA2-4628-A1A0-F10E0BA3AA83}" type="datetime1">
              <a:rPr lang="en-US" smtClean="0"/>
              <a:pPr/>
              <a:t>19-May-14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DAB5E7-13AE-4921-8EFB-C6DDCFC5E047}" type="datetime1">
              <a:rPr lang="en-US" smtClean="0"/>
              <a:pPr/>
              <a:t>19-May-14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AFAFAD-85D6-455F-86EC-3F291118DC28}" type="datetime1">
              <a:rPr lang="en-US" smtClean="0"/>
              <a:pPr/>
              <a:t>19-May-14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F3E20-10F8-4052-8DA7-A016562C05D5}" type="datetime1">
              <a:rPr lang="en-US" smtClean="0"/>
              <a:pPr/>
              <a:t>19-May-14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0427F-6F59-4ACC-B886-D0CDE942B2F8}" type="datetime1">
              <a:rPr lang="en-US" smtClean="0"/>
              <a:pPr/>
              <a:t>19-May-14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6E2E41-0479-497C-9428-0D8119E89B3D}" type="datetime1">
              <a:rPr lang="en-US" smtClean="0"/>
              <a:pPr/>
              <a:t>19-May-14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8DF91-469E-4683-A0AA-C1B8C5B567B2}" type="datetime1">
              <a:rPr lang="en-US" smtClean="0"/>
              <a:pPr/>
              <a:t>19-May-14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66AAE9-7C0D-4B1B-9339-9CD993F950C6}" type="datetime1">
              <a:rPr lang="en-US" smtClean="0"/>
              <a:pPr/>
              <a:t>19-May-14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A6C8B-2818-46E1-A898-8D63C2F2C3B4}" type="datetime1">
              <a:rPr lang="en-US" smtClean="0"/>
              <a:pPr/>
              <a:t>19-May-14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1103A-C920-4FC7-8539-F3AE7C4E303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hyperlink" Target="mailto:stollman.j@gmail.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In Search of Leveraged Returns for Long-term Investment</a:t>
            </a:r>
            <a:endParaRPr lang="en-US" dirty="0"/>
          </a:p>
        </p:txBody>
      </p:sp>
      <p:sp>
        <p:nvSpPr>
          <p:cNvPr id="4" name="Subtitle 3"/>
          <p:cNvSpPr>
            <a:spLocks noGrp="1"/>
          </p:cNvSpPr>
          <p:nvPr>
            <p:ph type="subTitle" idx="1"/>
          </p:nvPr>
        </p:nvSpPr>
        <p:spPr/>
        <p:txBody>
          <a:bodyPr/>
          <a:lstStyle/>
          <a:p>
            <a:r>
              <a:rPr lang="en-US" dirty="0" smtClean="0"/>
              <a:t>Jeff Stollman</a:t>
            </a:r>
          </a:p>
          <a:p>
            <a:r>
              <a:rPr lang="en-US" dirty="0" smtClean="0"/>
              <a:t>Rocky Mountain Technical Marketing, Inc.</a:t>
            </a:r>
            <a:endParaRPr lang="en-US" dirty="0"/>
          </a:p>
        </p:txBody>
      </p:sp>
      <p:sp>
        <p:nvSpPr>
          <p:cNvPr id="5" name="Slide Number Placeholder 4"/>
          <p:cNvSpPr>
            <a:spLocks noGrp="1"/>
          </p:cNvSpPr>
          <p:nvPr>
            <p:ph type="sldNum" sz="quarter" idx="12"/>
          </p:nvPr>
        </p:nvSpPr>
        <p:spPr/>
        <p:txBody>
          <a:bodyPr/>
          <a:lstStyle/>
          <a:p>
            <a:fld id="{E681103A-C920-4FC7-8539-F3AE7C4E303E}"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Assumptions</a:t>
            </a:r>
            <a:endParaRPr lang="en-US" dirty="0"/>
          </a:p>
        </p:txBody>
      </p:sp>
      <p:sp>
        <p:nvSpPr>
          <p:cNvPr id="4" name="Content Placeholder 3"/>
          <p:cNvSpPr>
            <a:spLocks noGrp="1"/>
          </p:cNvSpPr>
          <p:nvPr>
            <p:ph idx="1"/>
          </p:nvPr>
        </p:nvSpPr>
        <p:spPr/>
        <p:txBody>
          <a:bodyPr>
            <a:normAutofit lnSpcReduction="10000"/>
          </a:bodyPr>
          <a:lstStyle/>
          <a:p>
            <a:r>
              <a:rPr lang="en-US" dirty="0" smtClean="0"/>
              <a:t>It is hard to outperform the market on a sustained, long-term basis.</a:t>
            </a:r>
          </a:p>
          <a:p>
            <a:r>
              <a:rPr lang="en-US" dirty="0" smtClean="0"/>
              <a:t>Certain broad indices (e.g., S&amp;P 500) provide diversity and have shown the ability to increase in value over long periods of time</a:t>
            </a:r>
          </a:p>
          <a:p>
            <a:r>
              <a:rPr lang="en-US" dirty="0" smtClean="0"/>
              <a:t>Obtaining leveraged returns on such indices is desirable to long-term investors seeking returns in excess of the long-term gains of these broad indices.</a:t>
            </a:r>
            <a:endParaRPr lang="en-US" dirty="0"/>
          </a:p>
        </p:txBody>
      </p:sp>
      <p:sp>
        <p:nvSpPr>
          <p:cNvPr id="5" name="Slide Number Placeholder 4"/>
          <p:cNvSpPr>
            <a:spLocks noGrp="1"/>
          </p:cNvSpPr>
          <p:nvPr>
            <p:ph type="sldNum" sz="quarter" idx="12"/>
          </p:nvPr>
        </p:nvSpPr>
        <p:spPr/>
        <p:txBody>
          <a:bodyPr/>
          <a:lstStyle/>
          <a:p>
            <a:fld id="{E681103A-C920-4FC7-8539-F3AE7C4E303E}"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Desirable Characteristics of Leveraged Long-term Investment Vehicle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Broad coverage</a:t>
            </a:r>
          </a:p>
          <a:p>
            <a:pPr marL="514350" indent="-514350">
              <a:buFont typeface="+mj-lt"/>
              <a:buAutoNum type="arabicPeriod"/>
            </a:pPr>
            <a:r>
              <a:rPr lang="en-US" dirty="0" smtClean="0"/>
              <a:t>Portfolio Visibility</a:t>
            </a:r>
          </a:p>
          <a:p>
            <a:pPr marL="514350" indent="-514350">
              <a:buFont typeface="+mj-lt"/>
              <a:buAutoNum type="arabicPeriod"/>
            </a:pPr>
            <a:r>
              <a:rPr lang="en-US" dirty="0" smtClean="0"/>
              <a:t>Valuation transparency</a:t>
            </a:r>
          </a:p>
          <a:p>
            <a:pPr marL="514350" indent="-514350">
              <a:buFont typeface="+mj-lt"/>
              <a:buAutoNum type="arabicPeriod"/>
            </a:pPr>
            <a:r>
              <a:rPr lang="en-US" dirty="0" smtClean="0"/>
              <a:t>Suitability for retirement accounts</a:t>
            </a:r>
          </a:p>
          <a:p>
            <a:pPr marL="971550" lvl="1" indent="-514350">
              <a:buFont typeface="+mj-lt"/>
              <a:buAutoNum type="arabicPeriod"/>
            </a:pPr>
            <a:r>
              <a:rPr lang="en-US" dirty="0" smtClean="0"/>
              <a:t>No margin calls</a:t>
            </a:r>
          </a:p>
          <a:p>
            <a:pPr marL="571500" indent="-514350">
              <a:buFont typeface="+mj-lt"/>
              <a:buAutoNum type="arabicPeriod"/>
            </a:pPr>
            <a:r>
              <a:rPr lang="en-US" dirty="0" smtClean="0"/>
              <a:t>US tax advantaged</a:t>
            </a:r>
          </a:p>
          <a:p>
            <a:pPr marL="971550" lvl="1"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E681103A-C920-4FC7-8539-F3AE7C4E303E}"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Investment Candidates</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smtClean="0"/>
              <a:t>Purchase of non-leveraged index funds on margin (State Street SPDR® S&amp;P 500® ETF)</a:t>
            </a:r>
          </a:p>
          <a:p>
            <a:pPr marL="514350" indent="-514350">
              <a:buFont typeface="+mj-lt"/>
              <a:buAutoNum type="arabicPeriod"/>
            </a:pPr>
            <a:r>
              <a:rPr lang="en-US" dirty="0" smtClean="0"/>
              <a:t>Leveraged Index Products (LIPs) that re-index based on time (</a:t>
            </a:r>
            <a:r>
              <a:rPr lang="en-US" dirty="0" err="1" smtClean="0"/>
              <a:t>ProShares</a:t>
            </a:r>
            <a:r>
              <a:rPr lang="en-US" dirty="0" smtClean="0"/>
              <a:t> 2X S&amp;P500 ETF)</a:t>
            </a:r>
          </a:p>
          <a:p>
            <a:pPr marL="514350" indent="-514350">
              <a:buFont typeface="+mj-lt"/>
              <a:buAutoNum type="arabicPeriod"/>
            </a:pPr>
            <a:r>
              <a:rPr lang="en-US" dirty="0" smtClean="0"/>
              <a:t>LIPs based on nominal change that don’t reindex</a:t>
            </a:r>
          </a:p>
          <a:p>
            <a:pPr marL="514350" indent="-514350">
              <a:buFont typeface="+mj-lt"/>
              <a:buAutoNum type="arabicPeriod"/>
            </a:pPr>
            <a:r>
              <a:rPr lang="en-US" dirty="0" smtClean="0"/>
              <a:t>LIPs based on nominal change that don’t reindex w/kill switch (Barclays </a:t>
            </a:r>
            <a:r>
              <a:rPr lang="en-US" dirty="0" err="1" smtClean="0"/>
              <a:t>iPath</a:t>
            </a:r>
            <a:r>
              <a:rPr lang="en-US" dirty="0" smtClean="0"/>
              <a:t>® extended ETN)</a:t>
            </a:r>
          </a:p>
          <a:p>
            <a:pPr marL="514350" indent="-514350">
              <a:buFont typeface="+mj-lt"/>
              <a:buAutoNum type="arabicPeriod"/>
            </a:pPr>
            <a:r>
              <a:rPr lang="en-US" dirty="0" smtClean="0"/>
              <a:t>LIPs based on nominal change that reindex based on value (UBS FI Enhanced Big Cap Growth ETN)</a:t>
            </a:r>
          </a:p>
          <a:p>
            <a:pPr marL="514350" indent="-514350">
              <a:buFont typeface="+mj-lt"/>
              <a:buAutoNum type="arabicPeriod"/>
            </a:pPr>
            <a:r>
              <a:rPr lang="en-US" dirty="0" smtClean="0"/>
              <a:t>LIPs based on nominal change that don’t reindex using </a:t>
            </a:r>
            <a:r>
              <a:rPr lang="el-GR" dirty="0" smtClean="0"/>
              <a:t>Φ</a:t>
            </a:r>
            <a:r>
              <a:rPr lang="en-US" dirty="0" smtClean="0"/>
              <a:t>-</a:t>
            </a:r>
            <a:r>
              <a:rPr lang="en-US" dirty="0" err="1" smtClean="0"/>
              <a:t>Fund</a:t>
            </a:r>
            <a:r>
              <a:rPr lang="en-US" baseline="30000" dirty="0" err="1" smtClean="0"/>
              <a:t>TM</a:t>
            </a:r>
            <a:r>
              <a:rPr lang="en-US" dirty="0" smtClean="0"/>
              <a:t> technology (</a:t>
            </a:r>
            <a:r>
              <a:rPr lang="el-GR" dirty="0" smtClean="0"/>
              <a:t>Φ</a:t>
            </a:r>
            <a:r>
              <a:rPr lang="en-US" dirty="0" smtClean="0"/>
              <a:t>-Fund™</a:t>
            </a:r>
            <a:r>
              <a:rPr lang="en-US" baseline="30000" dirty="0" smtClean="0"/>
              <a:t> </a:t>
            </a:r>
            <a:r>
              <a:rPr lang="en-US" dirty="0" smtClean="0"/>
              <a:t>C)</a:t>
            </a:r>
            <a:endParaRPr lang="en-US" dirty="0"/>
          </a:p>
        </p:txBody>
      </p:sp>
      <p:sp>
        <p:nvSpPr>
          <p:cNvPr id="4" name="Slide Number Placeholder 3"/>
          <p:cNvSpPr>
            <a:spLocks noGrp="1"/>
          </p:cNvSpPr>
          <p:nvPr>
            <p:ph type="sldNum" sz="quarter" idx="12"/>
          </p:nvPr>
        </p:nvSpPr>
        <p:spPr/>
        <p:txBody>
          <a:bodyPr/>
          <a:lstStyle/>
          <a:p>
            <a:fld id="{E681103A-C920-4FC7-8539-F3AE7C4E303E}"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14350" indent="-514350"/>
            <a:r>
              <a:rPr lang="en-US" dirty="0" smtClean="0"/>
              <a:t>Broad coverage</a:t>
            </a:r>
          </a:p>
        </p:txBody>
      </p:sp>
      <p:sp>
        <p:nvSpPr>
          <p:cNvPr id="5" name="Text Placeholder 4"/>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Linking Funds to Indices </a:t>
            </a:r>
            <a:br>
              <a:rPr lang="en-US" dirty="0" smtClean="0"/>
            </a:br>
            <a:r>
              <a:rPr lang="en-US" dirty="0" smtClean="0"/>
              <a:t>Provides Broad Coverage </a:t>
            </a:r>
            <a:endParaRPr lang="en-US" dirty="0"/>
          </a:p>
        </p:txBody>
      </p:sp>
      <p:sp>
        <p:nvSpPr>
          <p:cNvPr id="5" name="Content Placeholder 4"/>
          <p:cNvSpPr>
            <a:spLocks noGrp="1"/>
          </p:cNvSpPr>
          <p:nvPr>
            <p:ph idx="1"/>
          </p:nvPr>
        </p:nvSpPr>
        <p:spPr/>
        <p:txBody>
          <a:bodyPr/>
          <a:lstStyle/>
          <a:p>
            <a:r>
              <a:rPr lang="en-US" dirty="0" smtClean="0"/>
              <a:t>Many indices specific target providing broad coverage</a:t>
            </a:r>
          </a:p>
          <a:p>
            <a:r>
              <a:rPr lang="en-US" dirty="0" smtClean="0"/>
              <a:t>Selection of appropriate indices as the underlying basis of a fund provides the identical breadth afforded by the index, itself</a:t>
            </a:r>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Portfolio Visibility</a:t>
            </a:r>
            <a:endParaRPr lang="en-US" dirty="0"/>
          </a:p>
        </p:txBody>
      </p:sp>
      <p:sp>
        <p:nvSpPr>
          <p:cNvPr id="5" name="Text Placeholder 4"/>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Linking Funds to Indices </a:t>
            </a:r>
            <a:br>
              <a:rPr lang="en-US" dirty="0" smtClean="0"/>
            </a:br>
            <a:r>
              <a:rPr lang="en-US" dirty="0" smtClean="0"/>
              <a:t>Also Provides Portfolio Visibility </a:t>
            </a:r>
            <a:endParaRPr lang="en-US" dirty="0"/>
          </a:p>
        </p:txBody>
      </p:sp>
      <p:sp>
        <p:nvSpPr>
          <p:cNvPr id="5" name="Content Placeholder 4"/>
          <p:cNvSpPr>
            <a:spLocks noGrp="1"/>
          </p:cNvSpPr>
          <p:nvPr>
            <p:ph idx="1"/>
          </p:nvPr>
        </p:nvSpPr>
        <p:spPr/>
        <p:txBody>
          <a:bodyPr/>
          <a:lstStyle/>
          <a:p>
            <a:r>
              <a:rPr lang="en-US" dirty="0" smtClean="0"/>
              <a:t>Most indices identify their components</a:t>
            </a:r>
          </a:p>
          <a:p>
            <a:r>
              <a:rPr lang="en-US" dirty="0" smtClean="0"/>
              <a:t>Most Indices change components infrequently</a:t>
            </a:r>
          </a:p>
          <a:p>
            <a:r>
              <a:rPr lang="en-US" dirty="0" smtClean="0"/>
              <a:t>Announcements of changes are generally advertised in advance and widely </a:t>
            </a:r>
            <a:r>
              <a:rPr lang="en-US" dirty="0" err="1" smtClean="0"/>
              <a:t>desiminated</a:t>
            </a:r>
            <a:r>
              <a:rPr lang="en-US" dirty="0" smtClean="0"/>
              <a:t> </a:t>
            </a:r>
          </a:p>
          <a:p>
            <a:r>
              <a:rPr lang="en-US" dirty="0" smtClean="0"/>
              <a:t>Selection of appropriate indexes as the underlying basis of a fund provides the identical visibility afforded by the index, itself</a:t>
            </a:r>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Valuation Transparency</a:t>
            </a:r>
            <a:endParaRPr lang="en-US" dirty="0"/>
          </a:p>
        </p:txBody>
      </p:sp>
      <p:sp>
        <p:nvSpPr>
          <p:cNvPr id="5" name="Text Placeholder 4"/>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Reindexing Problem</a:t>
            </a:r>
            <a:endParaRPr lang="en-US" dirty="0"/>
          </a:p>
        </p:txBody>
      </p:sp>
      <p:graphicFrame>
        <p:nvGraphicFramePr>
          <p:cNvPr id="5" name="Table 4"/>
          <p:cNvGraphicFramePr>
            <a:graphicFrameLocks noGrp="1"/>
          </p:cNvGraphicFramePr>
          <p:nvPr/>
        </p:nvGraphicFramePr>
        <p:xfrm>
          <a:off x="685047" y="1600201"/>
          <a:ext cx="7942900" cy="3581398"/>
        </p:xfrm>
        <a:graphic>
          <a:graphicData uri="http://schemas.openxmlformats.org/drawingml/2006/table">
            <a:tbl>
              <a:tblPr/>
              <a:tblGrid>
                <a:gridCol w="1134700"/>
                <a:gridCol w="1134700"/>
                <a:gridCol w="1134700"/>
                <a:gridCol w="1134700"/>
                <a:gridCol w="1134700"/>
                <a:gridCol w="1134700"/>
                <a:gridCol w="1134700"/>
              </a:tblGrid>
              <a:tr h="1436105">
                <a:tc>
                  <a:txBody>
                    <a:bodyPr/>
                    <a:lstStyle/>
                    <a:p>
                      <a:pPr algn="l" fontAlgn="b"/>
                      <a:r>
                        <a:rPr lang="en-US" sz="2100" b="1" i="0" u="none" strike="noStrike">
                          <a:solidFill>
                            <a:srgbClr val="000000"/>
                          </a:solidFill>
                          <a:latin typeface="Calibri"/>
                        </a:rPr>
                        <a:t>TRADING DAY</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INDEX</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2X FUND SHARE PRICE</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FUND</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FUND</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54594">
                <a:tc>
                  <a:txBody>
                    <a:bodyPr/>
                    <a:lstStyle/>
                    <a:p>
                      <a:pPr algn="ctr" fontAlgn="b"/>
                      <a:r>
                        <a:rPr lang="en-US" sz="2100" b="0" i="0" u="none" strike="noStrike">
                          <a:solidFill>
                            <a:srgbClr val="000000"/>
                          </a:solidFill>
                          <a:latin typeface="Calibri"/>
                        </a:rPr>
                        <a:t>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1</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104.00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2</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108.00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5.88%</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116.24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11.76%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16.24%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3</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110.00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1.85%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120.54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3.70%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20.54%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105.00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-4.55%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109.58</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-9.09%</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9.58%</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2323">
                <a:tc>
                  <a:txBody>
                    <a:bodyPr/>
                    <a:lstStyle/>
                    <a:p>
                      <a:pPr algn="ctr" fontAlgn="b"/>
                      <a:r>
                        <a:rPr lang="en-US" sz="2100" b="0" i="0" u="none" strike="noStrike">
                          <a:solidFill>
                            <a:srgbClr val="000000"/>
                          </a:solidFill>
                          <a:latin typeface="Calibri"/>
                        </a:rPr>
                        <a:t>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dirty="0">
                          <a:solidFill>
                            <a:srgbClr val="000000"/>
                          </a:solidFill>
                          <a:latin typeface="Calibri"/>
                        </a:rPr>
                        <a:t>-4.76%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99.15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a:solidFill>
                            <a:srgbClr val="000000"/>
                          </a:solidFill>
                          <a:latin typeface="Calibri"/>
                        </a:rPr>
                        <a:t>-9.52%</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100" b="0" i="0" u="none" strike="noStrike" dirty="0">
                          <a:solidFill>
                            <a:srgbClr val="000000"/>
                          </a:solidFill>
                          <a:latin typeface="Calibri"/>
                        </a:rPr>
                        <a:t>-0.85%</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6" name="Rectangle 5"/>
          <p:cNvSpPr/>
          <p:nvPr/>
        </p:nvSpPr>
        <p:spPr>
          <a:xfrm>
            <a:off x="457200" y="3810000"/>
            <a:ext cx="83058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E681103A-C920-4FC7-8539-F3AE7C4E303E}"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Defining the Re-indexing Problem</a:t>
            </a:r>
            <a:endParaRPr lang="en-US" dirty="0"/>
          </a:p>
        </p:txBody>
      </p:sp>
      <p:graphicFrame>
        <p:nvGraphicFramePr>
          <p:cNvPr id="5" name="Table 4"/>
          <p:cNvGraphicFramePr>
            <a:graphicFrameLocks noGrp="1"/>
          </p:cNvGraphicFramePr>
          <p:nvPr/>
        </p:nvGraphicFramePr>
        <p:xfrm>
          <a:off x="685047" y="1600201"/>
          <a:ext cx="7942900" cy="3581398"/>
        </p:xfrm>
        <a:graphic>
          <a:graphicData uri="http://schemas.openxmlformats.org/drawingml/2006/table">
            <a:tbl>
              <a:tblPr/>
              <a:tblGrid>
                <a:gridCol w="1134700"/>
                <a:gridCol w="1134700"/>
                <a:gridCol w="1134700"/>
                <a:gridCol w="1134700"/>
                <a:gridCol w="1134700"/>
                <a:gridCol w="1134700"/>
                <a:gridCol w="1134700"/>
              </a:tblGrid>
              <a:tr h="1436105">
                <a:tc>
                  <a:txBody>
                    <a:bodyPr/>
                    <a:lstStyle/>
                    <a:p>
                      <a:pPr algn="l" fontAlgn="b"/>
                      <a:r>
                        <a:rPr lang="en-US" sz="2100" b="1" i="0" u="none" strike="noStrike">
                          <a:solidFill>
                            <a:srgbClr val="000000"/>
                          </a:solidFill>
                          <a:latin typeface="Calibri"/>
                        </a:rPr>
                        <a:t>TRADING DAY</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INDEX</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2X FUND SHARE PRICE</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FUND</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FUND</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54594">
                <a:tc>
                  <a:txBody>
                    <a:bodyPr/>
                    <a:lstStyle/>
                    <a:p>
                      <a:pPr algn="ctr" fontAlgn="b"/>
                      <a:r>
                        <a:rPr lang="en-US" sz="2100" b="0" i="0" u="none" strike="noStrike">
                          <a:solidFill>
                            <a:srgbClr val="000000"/>
                          </a:solidFill>
                          <a:latin typeface="Calibri"/>
                        </a:rPr>
                        <a:t>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1</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104.00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2</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108.00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5.88%</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116.24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11.76%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16.24%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3</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110.00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1.85%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120.54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3.70%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20.54%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105.00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-4.55%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109.58</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-9.09%</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9.58%</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2323">
                <a:tc>
                  <a:txBody>
                    <a:bodyPr/>
                    <a:lstStyle/>
                    <a:p>
                      <a:pPr algn="ctr" fontAlgn="b"/>
                      <a:r>
                        <a:rPr lang="en-US" sz="2100" b="0" i="0" u="none" strike="noStrike">
                          <a:solidFill>
                            <a:srgbClr val="000000"/>
                          </a:solidFill>
                          <a:latin typeface="Calibri"/>
                        </a:rPr>
                        <a:t>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dirty="0">
                          <a:solidFill>
                            <a:srgbClr val="000000"/>
                          </a:solidFill>
                          <a:latin typeface="Calibri"/>
                        </a:rPr>
                        <a:t>-4.76%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99.15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a:solidFill>
                            <a:srgbClr val="000000"/>
                          </a:solidFill>
                          <a:latin typeface="Calibri"/>
                        </a:rPr>
                        <a:t>-9.52%</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100" b="0" i="0" u="none" strike="noStrike" dirty="0">
                          <a:solidFill>
                            <a:srgbClr val="000000"/>
                          </a:solidFill>
                          <a:latin typeface="Calibri"/>
                        </a:rPr>
                        <a:t>-0.85%</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6" name="Rectangle 5"/>
          <p:cNvSpPr/>
          <p:nvPr/>
        </p:nvSpPr>
        <p:spPr>
          <a:xfrm>
            <a:off x="457200" y="4114800"/>
            <a:ext cx="83058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E681103A-C920-4FC7-8539-F3AE7C4E303E}"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Defining the Re-indexing Problem</a:t>
            </a:r>
            <a:endParaRPr lang="en-US" dirty="0"/>
          </a:p>
        </p:txBody>
      </p:sp>
      <p:graphicFrame>
        <p:nvGraphicFramePr>
          <p:cNvPr id="5" name="Table 4"/>
          <p:cNvGraphicFramePr>
            <a:graphicFrameLocks noGrp="1"/>
          </p:cNvGraphicFramePr>
          <p:nvPr/>
        </p:nvGraphicFramePr>
        <p:xfrm>
          <a:off x="685047" y="1600201"/>
          <a:ext cx="7942900" cy="3581398"/>
        </p:xfrm>
        <a:graphic>
          <a:graphicData uri="http://schemas.openxmlformats.org/drawingml/2006/table">
            <a:tbl>
              <a:tblPr/>
              <a:tblGrid>
                <a:gridCol w="1134700"/>
                <a:gridCol w="1134700"/>
                <a:gridCol w="1134700"/>
                <a:gridCol w="1134700"/>
                <a:gridCol w="1134700"/>
                <a:gridCol w="1134700"/>
                <a:gridCol w="1134700"/>
              </a:tblGrid>
              <a:tr h="1436105">
                <a:tc>
                  <a:txBody>
                    <a:bodyPr/>
                    <a:lstStyle/>
                    <a:p>
                      <a:pPr algn="l" fontAlgn="b"/>
                      <a:r>
                        <a:rPr lang="en-US" sz="2100" b="1" i="0" u="none" strike="noStrike">
                          <a:solidFill>
                            <a:srgbClr val="000000"/>
                          </a:solidFill>
                          <a:latin typeface="Calibri"/>
                        </a:rPr>
                        <a:t>TRADING DAY</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INDEX</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2X FUND SHARE PRICE</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FUND</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FUND</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54594">
                <a:tc>
                  <a:txBody>
                    <a:bodyPr/>
                    <a:lstStyle/>
                    <a:p>
                      <a:pPr algn="ctr" fontAlgn="b"/>
                      <a:r>
                        <a:rPr lang="en-US" sz="2100" b="0" i="0" u="none" strike="noStrike">
                          <a:solidFill>
                            <a:srgbClr val="000000"/>
                          </a:solidFill>
                          <a:latin typeface="Calibri"/>
                        </a:rPr>
                        <a:t>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1</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104.00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2</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108.00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5.88%</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116.24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11.76%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16.24%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3</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110.00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1.85%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120.54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3.70%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20.54%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105.00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-4.55%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109.58</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-9.09%</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9.58%</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2323">
                <a:tc>
                  <a:txBody>
                    <a:bodyPr/>
                    <a:lstStyle/>
                    <a:p>
                      <a:pPr algn="ctr" fontAlgn="b"/>
                      <a:r>
                        <a:rPr lang="en-US" sz="2100" b="0" i="0" u="none" strike="noStrike">
                          <a:solidFill>
                            <a:srgbClr val="000000"/>
                          </a:solidFill>
                          <a:latin typeface="Calibri"/>
                        </a:rPr>
                        <a:t>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dirty="0">
                          <a:solidFill>
                            <a:srgbClr val="000000"/>
                          </a:solidFill>
                          <a:latin typeface="Calibri"/>
                        </a:rPr>
                        <a:t>-4.76%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99.15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a:solidFill>
                            <a:srgbClr val="000000"/>
                          </a:solidFill>
                          <a:latin typeface="Calibri"/>
                        </a:rPr>
                        <a:t>-9.52%</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100" b="0" i="0" u="none" strike="noStrike" dirty="0">
                          <a:solidFill>
                            <a:srgbClr val="000000"/>
                          </a:solidFill>
                          <a:latin typeface="Calibri"/>
                        </a:rPr>
                        <a:t>-0.85%</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6" name="Rectangle 5"/>
          <p:cNvSpPr/>
          <p:nvPr/>
        </p:nvSpPr>
        <p:spPr>
          <a:xfrm>
            <a:off x="457200" y="4495800"/>
            <a:ext cx="83058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E681103A-C920-4FC7-8539-F3AE7C4E303E}"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Defining the Re-indexing Problem</a:t>
            </a:r>
            <a:endParaRPr lang="en-US" dirty="0"/>
          </a:p>
        </p:txBody>
      </p:sp>
      <p:graphicFrame>
        <p:nvGraphicFramePr>
          <p:cNvPr id="5" name="Table 4"/>
          <p:cNvGraphicFramePr>
            <a:graphicFrameLocks noGrp="1"/>
          </p:cNvGraphicFramePr>
          <p:nvPr/>
        </p:nvGraphicFramePr>
        <p:xfrm>
          <a:off x="685047" y="1600201"/>
          <a:ext cx="7942900" cy="3581398"/>
        </p:xfrm>
        <a:graphic>
          <a:graphicData uri="http://schemas.openxmlformats.org/drawingml/2006/table">
            <a:tbl>
              <a:tblPr/>
              <a:tblGrid>
                <a:gridCol w="1134700"/>
                <a:gridCol w="1134700"/>
                <a:gridCol w="1134700"/>
                <a:gridCol w="1134700"/>
                <a:gridCol w="1134700"/>
                <a:gridCol w="1134700"/>
                <a:gridCol w="1134700"/>
              </a:tblGrid>
              <a:tr h="1436105">
                <a:tc>
                  <a:txBody>
                    <a:bodyPr/>
                    <a:lstStyle/>
                    <a:p>
                      <a:pPr algn="l" fontAlgn="b"/>
                      <a:r>
                        <a:rPr lang="en-US" sz="2100" b="1" i="0" u="none" strike="noStrike">
                          <a:solidFill>
                            <a:srgbClr val="000000"/>
                          </a:solidFill>
                          <a:latin typeface="Calibri"/>
                        </a:rPr>
                        <a:t>TRADING DAY</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INDEX</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2X FUND SHARE PRICE</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FUND</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FUND</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54594">
                <a:tc>
                  <a:txBody>
                    <a:bodyPr/>
                    <a:lstStyle/>
                    <a:p>
                      <a:pPr algn="ctr" fontAlgn="b"/>
                      <a:r>
                        <a:rPr lang="en-US" sz="2100" b="0" i="0" u="none" strike="noStrike">
                          <a:solidFill>
                            <a:srgbClr val="000000"/>
                          </a:solidFill>
                          <a:latin typeface="Calibri"/>
                        </a:rPr>
                        <a:t>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1</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104.00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2</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108.00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5.88%</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116.24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11.76%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16.24%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3</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110.00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1.85%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120.54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3.70%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20.54%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105.00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-4.55%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109.58</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-9.09%</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9.58%</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2323">
                <a:tc>
                  <a:txBody>
                    <a:bodyPr/>
                    <a:lstStyle/>
                    <a:p>
                      <a:pPr algn="ctr" fontAlgn="b"/>
                      <a:r>
                        <a:rPr lang="en-US" sz="2100" b="0" i="0" u="none" strike="noStrike">
                          <a:solidFill>
                            <a:srgbClr val="000000"/>
                          </a:solidFill>
                          <a:latin typeface="Calibri"/>
                        </a:rPr>
                        <a:t>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dirty="0">
                          <a:solidFill>
                            <a:srgbClr val="000000"/>
                          </a:solidFill>
                          <a:latin typeface="Calibri"/>
                        </a:rPr>
                        <a:t>-4.76%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99.15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a:solidFill>
                            <a:srgbClr val="000000"/>
                          </a:solidFill>
                          <a:latin typeface="Calibri"/>
                        </a:rPr>
                        <a:t>-9.52%</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100" b="0" i="0" u="none" strike="noStrike" dirty="0">
                          <a:solidFill>
                            <a:srgbClr val="000000"/>
                          </a:solidFill>
                          <a:latin typeface="Calibri"/>
                        </a:rPr>
                        <a:t>-0.85%</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6" name="Rectangle 5"/>
          <p:cNvSpPr/>
          <p:nvPr/>
        </p:nvSpPr>
        <p:spPr>
          <a:xfrm>
            <a:off x="457200" y="4876800"/>
            <a:ext cx="83058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E681103A-C920-4FC7-8539-F3AE7C4E303E}"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Defining the Re-indexing Problem</a:t>
            </a:r>
            <a:endParaRPr lang="en-US" dirty="0"/>
          </a:p>
        </p:txBody>
      </p:sp>
      <p:graphicFrame>
        <p:nvGraphicFramePr>
          <p:cNvPr id="5" name="Table 4"/>
          <p:cNvGraphicFramePr>
            <a:graphicFrameLocks noGrp="1"/>
          </p:cNvGraphicFramePr>
          <p:nvPr/>
        </p:nvGraphicFramePr>
        <p:xfrm>
          <a:off x="685047" y="1600201"/>
          <a:ext cx="7942900" cy="3581398"/>
        </p:xfrm>
        <a:graphic>
          <a:graphicData uri="http://schemas.openxmlformats.org/drawingml/2006/table">
            <a:tbl>
              <a:tblPr/>
              <a:tblGrid>
                <a:gridCol w="1134700"/>
                <a:gridCol w="1134700"/>
                <a:gridCol w="1134700"/>
                <a:gridCol w="1134700"/>
                <a:gridCol w="1134700"/>
                <a:gridCol w="1134700"/>
                <a:gridCol w="1134700"/>
              </a:tblGrid>
              <a:tr h="1436105">
                <a:tc>
                  <a:txBody>
                    <a:bodyPr/>
                    <a:lstStyle/>
                    <a:p>
                      <a:pPr algn="l" fontAlgn="b"/>
                      <a:r>
                        <a:rPr lang="en-US" sz="2100" b="1" i="0" u="none" strike="noStrike">
                          <a:solidFill>
                            <a:srgbClr val="000000"/>
                          </a:solidFill>
                          <a:latin typeface="Calibri"/>
                        </a:rPr>
                        <a:t>TRADING DAY</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INDEX</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INDEX</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2X FUND SHARE PRICE</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FUND</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FUND</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54594">
                <a:tc>
                  <a:txBody>
                    <a:bodyPr/>
                    <a:lstStyle/>
                    <a:p>
                      <a:pPr algn="ctr" fontAlgn="b"/>
                      <a:r>
                        <a:rPr lang="en-US" sz="2100" b="0" i="0" u="none" strike="noStrike">
                          <a:solidFill>
                            <a:srgbClr val="000000"/>
                          </a:solidFill>
                          <a:latin typeface="Calibri"/>
                        </a:rPr>
                        <a:t>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1</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104.00</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2</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108.00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5.88%</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116.24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11.76%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16.24%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3</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110.00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1.85%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120.54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3.70%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20.54%</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594">
                <a:tc>
                  <a:txBody>
                    <a:bodyPr/>
                    <a:lstStyle/>
                    <a:p>
                      <a:pPr algn="ctr" fontAlgn="b"/>
                      <a:r>
                        <a:rPr lang="en-US" sz="2100" b="0" i="0" u="none" strike="noStrike">
                          <a:solidFill>
                            <a:srgbClr val="000000"/>
                          </a:solidFill>
                          <a:latin typeface="Calibri"/>
                        </a:rPr>
                        <a:t>4</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105.00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-4.55%</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109.58</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-9.09%</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9.58%</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2323">
                <a:tc>
                  <a:txBody>
                    <a:bodyPr/>
                    <a:lstStyle/>
                    <a:p>
                      <a:pPr algn="ctr" fontAlgn="b"/>
                      <a:r>
                        <a:rPr lang="en-US" sz="2100" b="0" i="0" u="none" strike="noStrike">
                          <a:solidFill>
                            <a:srgbClr val="000000"/>
                          </a:solidFill>
                          <a:latin typeface="Calibri"/>
                        </a:rPr>
                        <a:t>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dirty="0">
                          <a:solidFill>
                            <a:srgbClr val="000000"/>
                          </a:solidFill>
                          <a:latin typeface="Calibri"/>
                        </a:rPr>
                        <a:t>-4.76%</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0.00%</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99.15</a:t>
                      </a:r>
                    </a:p>
                  </a:txBody>
                  <a:tcPr marL="17730" marR="17730" marT="1773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a:solidFill>
                            <a:srgbClr val="000000"/>
                          </a:solidFill>
                          <a:latin typeface="Calibri"/>
                        </a:rPr>
                        <a:t>-9.52%</a:t>
                      </a:r>
                    </a:p>
                  </a:txBody>
                  <a:tcPr marL="17730" marR="17730" marT="177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100" b="0" i="0" u="none" strike="noStrike" dirty="0">
                          <a:solidFill>
                            <a:srgbClr val="000000"/>
                          </a:solidFill>
                          <a:latin typeface="Calibri"/>
                        </a:rPr>
                        <a:t>-0.85%</a:t>
                      </a:r>
                    </a:p>
                  </a:txBody>
                  <a:tcPr marL="17730" marR="17730" marT="1773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E681103A-C920-4FC7-8539-F3AE7C4E303E}"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Inverse Funds</a:t>
            </a:r>
            <a:endParaRPr lang="en-US" dirty="0"/>
          </a:p>
        </p:txBody>
      </p:sp>
      <p:graphicFrame>
        <p:nvGraphicFramePr>
          <p:cNvPr id="5" name="Table 4"/>
          <p:cNvGraphicFramePr>
            <a:graphicFrameLocks noGrp="1"/>
          </p:cNvGraphicFramePr>
          <p:nvPr/>
        </p:nvGraphicFramePr>
        <p:xfrm>
          <a:off x="516048" y="1752603"/>
          <a:ext cx="8111908" cy="3657597"/>
        </p:xfrm>
        <a:graphic>
          <a:graphicData uri="http://schemas.openxmlformats.org/drawingml/2006/table">
            <a:tbl>
              <a:tblPr/>
              <a:tblGrid>
                <a:gridCol w="1158844"/>
                <a:gridCol w="1158844"/>
                <a:gridCol w="1158844"/>
                <a:gridCol w="1158844"/>
                <a:gridCol w="1158844"/>
                <a:gridCol w="1158844"/>
                <a:gridCol w="1158844"/>
              </a:tblGrid>
              <a:tr h="1466662">
                <a:tc>
                  <a:txBody>
                    <a:bodyPr/>
                    <a:lstStyle/>
                    <a:p>
                      <a:pPr algn="l" fontAlgn="b"/>
                      <a:r>
                        <a:rPr lang="en-US" sz="2100" b="1" i="0" u="none" strike="noStrike">
                          <a:solidFill>
                            <a:srgbClr val="000000"/>
                          </a:solidFill>
                          <a:latin typeface="Calibri"/>
                        </a:rPr>
                        <a:t>TRADING DAY</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INDEX</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INDEX</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INDEX</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-2X FUND SHARE PRICE</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DAILY % CHANGE in FUND</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2100" b="1" i="0" u="none" strike="noStrike">
                          <a:solidFill>
                            <a:srgbClr val="000000"/>
                          </a:solidFill>
                          <a:latin typeface="Calibri"/>
                        </a:rPr>
                        <a:t>OVERALL % CHANGE in FUND</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62138">
                <a:tc>
                  <a:txBody>
                    <a:bodyPr/>
                    <a:lstStyle/>
                    <a:p>
                      <a:pPr algn="ctr" fontAlgn="b"/>
                      <a:r>
                        <a:rPr lang="en-US" sz="2100" b="0" i="0" u="none" strike="noStrike">
                          <a:solidFill>
                            <a:srgbClr val="000000"/>
                          </a:solidFill>
                          <a:latin typeface="Calibri"/>
                        </a:rPr>
                        <a:t>0</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100" b="0" i="0" u="none" strike="noStrike">
                          <a:solidFill>
                            <a:srgbClr val="000000"/>
                          </a:solidFill>
                          <a:latin typeface="Calibri"/>
                        </a:rPr>
                        <a:t> </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100.00</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100" b="0" i="0" u="none" strike="noStrike">
                          <a:solidFill>
                            <a:srgbClr val="000000"/>
                          </a:solidFill>
                          <a:latin typeface="Calibri"/>
                        </a:rPr>
                        <a:t> </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138">
                <a:tc>
                  <a:txBody>
                    <a:bodyPr/>
                    <a:lstStyle/>
                    <a:p>
                      <a:pPr algn="ctr" fontAlgn="b"/>
                      <a:r>
                        <a:rPr lang="en-US" sz="2100" b="0" i="0" u="none" strike="noStrike">
                          <a:solidFill>
                            <a:srgbClr val="000000"/>
                          </a:solidFill>
                          <a:latin typeface="Calibri"/>
                        </a:rPr>
                        <a:t>1</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102.00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2.00%</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96.00</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-4.00%</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138">
                <a:tc>
                  <a:txBody>
                    <a:bodyPr/>
                    <a:lstStyle/>
                    <a:p>
                      <a:pPr algn="ctr" fontAlgn="b"/>
                      <a:r>
                        <a:rPr lang="en-US" sz="2100" b="0" i="0" u="none" strike="noStrike">
                          <a:solidFill>
                            <a:srgbClr val="000000"/>
                          </a:solidFill>
                          <a:latin typeface="Calibri"/>
                        </a:rPr>
                        <a:t>2</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108.00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5.88%</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8.00%</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84.71</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-11.76%</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-15.29%</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138">
                <a:tc>
                  <a:txBody>
                    <a:bodyPr/>
                    <a:lstStyle/>
                    <a:p>
                      <a:pPr algn="ctr" fontAlgn="b"/>
                      <a:r>
                        <a:rPr lang="en-US" sz="2100" b="0" i="0" u="none" strike="noStrike">
                          <a:solidFill>
                            <a:srgbClr val="000000"/>
                          </a:solidFill>
                          <a:latin typeface="Calibri"/>
                        </a:rPr>
                        <a:t>3</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110.00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1.85%</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10.00%</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81.57</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-3.70%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-18.43%</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138">
                <a:tc>
                  <a:txBody>
                    <a:bodyPr/>
                    <a:lstStyle/>
                    <a:p>
                      <a:pPr algn="ctr" fontAlgn="b"/>
                      <a:r>
                        <a:rPr lang="en-US" sz="2100" b="0" i="0" u="none" strike="noStrike">
                          <a:solidFill>
                            <a:srgbClr val="000000"/>
                          </a:solidFill>
                          <a:latin typeface="Calibri"/>
                        </a:rPr>
                        <a:t>4</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105.00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-4.55%</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5.00%</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88.98</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9.09%</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a:solidFill>
                            <a:srgbClr val="000000"/>
                          </a:solidFill>
                          <a:latin typeface="Calibri"/>
                        </a:rPr>
                        <a:t>-11.02%</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0245">
                <a:tc>
                  <a:txBody>
                    <a:bodyPr/>
                    <a:lstStyle/>
                    <a:p>
                      <a:pPr algn="ctr" fontAlgn="b"/>
                      <a:r>
                        <a:rPr lang="en-US" sz="2100" b="0" i="0" u="none" strike="noStrike">
                          <a:solidFill>
                            <a:srgbClr val="000000"/>
                          </a:solidFill>
                          <a:latin typeface="Calibri"/>
                        </a:rPr>
                        <a:t>5</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8DB4E3"/>
                    </a:solidFill>
                  </a:tcPr>
                </a:tc>
                <a:tc>
                  <a:txBody>
                    <a:bodyPr/>
                    <a:lstStyle/>
                    <a:p>
                      <a:pPr algn="r" fontAlgn="b"/>
                      <a:r>
                        <a:rPr lang="en-US" sz="2100" b="0" i="0" u="none" strike="noStrike">
                          <a:solidFill>
                            <a:srgbClr val="000000"/>
                          </a:solidFill>
                          <a:latin typeface="Calibri"/>
                        </a:rPr>
                        <a:t>100.00</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a:solidFill>
                            <a:srgbClr val="000000"/>
                          </a:solidFill>
                          <a:latin typeface="Calibri"/>
                        </a:rPr>
                        <a:t>-4.76%</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0.00%</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r" fontAlgn="b"/>
                      <a:r>
                        <a:rPr lang="en-US" sz="2100" b="0" i="0" u="none" strike="noStrike">
                          <a:solidFill>
                            <a:srgbClr val="000000"/>
                          </a:solidFill>
                          <a:latin typeface="Calibri"/>
                        </a:rPr>
                        <a:t>97.46</a:t>
                      </a:r>
                    </a:p>
                  </a:txBody>
                  <a:tcPr marL="18107" marR="18107" marT="18107"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r" fontAlgn="b"/>
                      <a:r>
                        <a:rPr lang="en-US" sz="2100" b="0" i="0" u="none" strike="noStrike">
                          <a:solidFill>
                            <a:srgbClr val="000000"/>
                          </a:solidFill>
                          <a:latin typeface="Calibri"/>
                        </a:rPr>
                        <a:t>9.52%</a:t>
                      </a:r>
                    </a:p>
                  </a:txBody>
                  <a:tcPr marL="18107" marR="18107" marT="181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100" b="0" i="0" u="none" strike="noStrike" dirty="0">
                          <a:solidFill>
                            <a:srgbClr val="000000"/>
                          </a:solidFill>
                          <a:latin typeface="Calibri"/>
                        </a:rPr>
                        <a:t>-2.54%</a:t>
                      </a:r>
                    </a:p>
                  </a:txBody>
                  <a:tcPr marL="18107" marR="18107" marT="18107"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E681103A-C920-4FC7-8539-F3AE7C4E303E}"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Value?</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57200" y="2732088"/>
            <a:ext cx="8266979" cy="206851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E681103A-C920-4FC7-8539-F3AE7C4E303E}"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14350" indent="-514350"/>
            <a:r>
              <a:rPr lang="en-US" dirty="0" smtClean="0"/>
              <a:t>Suitability for retirement accounts</a:t>
            </a:r>
          </a:p>
        </p:txBody>
      </p:sp>
      <p:sp>
        <p:nvSpPr>
          <p:cNvPr id="5" name="Text Placeholder 4"/>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Margin Calls:  Keeping Away from Zero</a:t>
            </a:r>
            <a:endParaRPr lang="en-US" dirty="0"/>
          </a:p>
        </p:txBody>
      </p:sp>
      <p:pic>
        <p:nvPicPr>
          <p:cNvPr id="15363" name="Picture 3"/>
          <p:cNvPicPr>
            <a:picLocks noChangeAspect="1" noChangeArrowheads="1"/>
          </p:cNvPicPr>
          <p:nvPr/>
        </p:nvPicPr>
        <p:blipFill>
          <a:blip r:embed="rId3" cstate="print"/>
          <a:srcRect/>
          <a:stretch>
            <a:fillRect/>
          </a:stretch>
        </p:blipFill>
        <p:spPr bwMode="auto">
          <a:xfrm>
            <a:off x="847725" y="1790700"/>
            <a:ext cx="7448550" cy="43815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681103A-C920-4FC7-8539-F3AE7C4E303E}"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 Margin Calls</a:t>
            </a:r>
            <a:endParaRPr lang="en-US" dirty="0"/>
          </a:p>
        </p:txBody>
      </p:sp>
      <p:pic>
        <p:nvPicPr>
          <p:cNvPr id="12289" name="Picture 1"/>
          <p:cNvPicPr>
            <a:picLocks noChangeAspect="1" noChangeArrowheads="1"/>
          </p:cNvPicPr>
          <p:nvPr/>
        </p:nvPicPr>
        <p:blipFill>
          <a:blip r:embed="rId3" cstate="print"/>
          <a:srcRect/>
          <a:stretch>
            <a:fillRect/>
          </a:stretch>
        </p:blipFill>
        <p:spPr bwMode="auto">
          <a:xfrm>
            <a:off x="842963" y="1781175"/>
            <a:ext cx="7458075" cy="43910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681103A-C920-4FC7-8539-F3AE7C4E303E}"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 Margin Calls:  Kill Switch</a:t>
            </a:r>
            <a:endParaRPr lang="en-US" dirty="0"/>
          </a:p>
        </p:txBody>
      </p:sp>
      <p:pic>
        <p:nvPicPr>
          <p:cNvPr id="9217" name="Picture 1"/>
          <p:cNvPicPr>
            <a:picLocks noChangeAspect="1" noChangeArrowheads="1"/>
          </p:cNvPicPr>
          <p:nvPr/>
        </p:nvPicPr>
        <p:blipFill>
          <a:blip r:embed="rId3" cstate="print"/>
          <a:srcRect/>
          <a:stretch>
            <a:fillRect/>
          </a:stretch>
        </p:blipFill>
        <p:spPr bwMode="auto">
          <a:xfrm>
            <a:off x="842963" y="1781175"/>
            <a:ext cx="7458075" cy="43910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681103A-C920-4FC7-8539-F3AE7C4E303E}"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 Margin Calls:  Path Dependence</a:t>
            </a:r>
            <a:endParaRPr lang="en-US" dirty="0"/>
          </a:p>
        </p:txBody>
      </p:sp>
      <p:pic>
        <p:nvPicPr>
          <p:cNvPr id="4099" name="Picture 3"/>
          <p:cNvPicPr>
            <a:picLocks noChangeAspect="1" noChangeArrowheads="1"/>
          </p:cNvPicPr>
          <p:nvPr/>
        </p:nvPicPr>
        <p:blipFill>
          <a:blip r:embed="rId3" cstate="print"/>
          <a:srcRect/>
          <a:stretch>
            <a:fillRect/>
          </a:stretch>
        </p:blipFill>
        <p:spPr bwMode="auto">
          <a:xfrm>
            <a:off x="842963" y="1781175"/>
            <a:ext cx="7458075" cy="43910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681103A-C920-4FC7-8539-F3AE7C4E303E}"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 Margin Calls, No Path Dependence</a:t>
            </a:r>
            <a:endParaRPr lang="en-US" dirty="0"/>
          </a:p>
        </p:txBody>
      </p:sp>
      <p:pic>
        <p:nvPicPr>
          <p:cNvPr id="9217" name="Picture 1"/>
          <p:cNvPicPr>
            <a:picLocks noChangeAspect="1" noChangeArrowheads="1"/>
          </p:cNvPicPr>
          <p:nvPr/>
        </p:nvPicPr>
        <p:blipFill>
          <a:blip r:embed="rId3" cstate="print"/>
          <a:srcRect/>
          <a:stretch>
            <a:fillRect/>
          </a:stretch>
        </p:blipFill>
        <p:spPr bwMode="auto">
          <a:xfrm>
            <a:off x="665287" y="1671638"/>
            <a:ext cx="8032953" cy="472916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681103A-C920-4FC7-8539-F3AE7C4E303E}"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Tax Advantaged</a:t>
            </a:r>
            <a:endParaRPr lang="en-US" dirty="0"/>
          </a:p>
        </p:txBody>
      </p:sp>
      <p:sp>
        <p:nvSpPr>
          <p:cNvPr id="4" name="Text Placeholder 3"/>
          <p:cNvSpPr>
            <a:spLocks noGrp="1"/>
          </p:cNvSpPr>
          <p:nvPr>
            <p:ph type="body" idx="1"/>
          </p:nvPr>
        </p:nvSpPr>
        <p:spPr/>
        <p:txBody>
          <a:bodyPr/>
          <a:lstStyle/>
          <a:p>
            <a:endParaRPr lang="en-US"/>
          </a:p>
        </p:txBody>
      </p:sp>
      <p:sp>
        <p:nvSpPr>
          <p:cNvPr id="5" name="Slide Number Placeholder 4"/>
          <p:cNvSpPr>
            <a:spLocks noGrp="1"/>
          </p:cNvSpPr>
          <p:nvPr>
            <p:ph type="sldNum" sz="quarter" idx="12"/>
          </p:nvPr>
        </p:nvSpPr>
        <p:spPr/>
        <p:txBody>
          <a:bodyPr/>
          <a:lstStyle/>
          <a:p>
            <a:fld id="{E681103A-C920-4FC7-8539-F3AE7C4E303E}"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The Structure of a Fund Can Provide Tax Advantages</a:t>
            </a:r>
            <a:endParaRPr lang="en-US" dirty="0"/>
          </a:p>
        </p:txBody>
      </p:sp>
      <p:sp>
        <p:nvSpPr>
          <p:cNvPr id="5" name="Content Placeholder 4"/>
          <p:cNvSpPr>
            <a:spLocks noGrp="1"/>
          </p:cNvSpPr>
          <p:nvPr>
            <p:ph idx="1"/>
          </p:nvPr>
        </p:nvSpPr>
        <p:spPr/>
        <p:txBody>
          <a:bodyPr/>
          <a:lstStyle/>
          <a:p>
            <a:r>
              <a:rPr lang="en-US" dirty="0" smtClean="0"/>
              <a:t>If swap-based hedges are not directly tied to the underlying collateral of the counter-party, the fund may be free from taxable distributions</a:t>
            </a:r>
          </a:p>
          <a:p>
            <a:r>
              <a:rPr lang="en-US" dirty="0" smtClean="0"/>
              <a:t>Using a holding period of longer than 1 year makes the investment eligible to be task as a long-term capital gain</a:t>
            </a:r>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srcRect/>
          <a:stretch>
            <a:fillRect/>
          </a:stretch>
        </p:blipFill>
        <p:spPr bwMode="auto">
          <a:xfrm>
            <a:off x="254129" y="2346325"/>
            <a:ext cx="8674608" cy="306387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t>Broad Coverage</a:t>
            </a:r>
            <a:endParaRPr lang="en-US" dirty="0"/>
          </a:p>
        </p:txBody>
      </p:sp>
      <p:sp>
        <p:nvSpPr>
          <p:cNvPr id="7" name="Rectangle 6"/>
          <p:cNvSpPr/>
          <p:nvPr/>
        </p:nvSpPr>
        <p:spPr>
          <a:xfrm>
            <a:off x="3124200" y="2209800"/>
            <a:ext cx="6019800"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E681103A-C920-4FC7-8539-F3AE7C4E303E}"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254129" y="2346325"/>
            <a:ext cx="8674608" cy="306387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t>Portfolio Visibility</a:t>
            </a:r>
            <a:endParaRPr lang="en-US" dirty="0"/>
          </a:p>
        </p:txBody>
      </p:sp>
      <p:sp>
        <p:nvSpPr>
          <p:cNvPr id="7" name="Rectangle 6"/>
          <p:cNvSpPr/>
          <p:nvPr/>
        </p:nvSpPr>
        <p:spPr>
          <a:xfrm>
            <a:off x="4038600" y="2209800"/>
            <a:ext cx="5029200"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254129" y="2346325"/>
            <a:ext cx="8674608" cy="306387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t>Valuation Transparency</a:t>
            </a:r>
            <a:endParaRPr lang="en-US" dirty="0"/>
          </a:p>
        </p:txBody>
      </p:sp>
      <p:sp>
        <p:nvSpPr>
          <p:cNvPr id="7" name="Rectangle 6"/>
          <p:cNvSpPr/>
          <p:nvPr/>
        </p:nvSpPr>
        <p:spPr>
          <a:xfrm>
            <a:off x="4953000" y="2209800"/>
            <a:ext cx="4191000"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254129" y="2346325"/>
            <a:ext cx="8674608" cy="306387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t>Retirement Account Suitability</a:t>
            </a:r>
            <a:endParaRPr lang="en-US" dirty="0"/>
          </a:p>
        </p:txBody>
      </p:sp>
      <p:sp>
        <p:nvSpPr>
          <p:cNvPr id="7" name="Rectangle 6"/>
          <p:cNvSpPr/>
          <p:nvPr/>
        </p:nvSpPr>
        <p:spPr>
          <a:xfrm>
            <a:off x="6096000" y="2209800"/>
            <a:ext cx="3048000"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254129" y="2346325"/>
            <a:ext cx="8674608" cy="306387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t>Margin Calls</a:t>
            </a:r>
            <a:endParaRPr lang="en-US" dirty="0"/>
          </a:p>
        </p:txBody>
      </p:sp>
      <p:sp>
        <p:nvSpPr>
          <p:cNvPr id="7" name="Rectangle 6"/>
          <p:cNvSpPr/>
          <p:nvPr/>
        </p:nvSpPr>
        <p:spPr>
          <a:xfrm>
            <a:off x="6858000" y="2209800"/>
            <a:ext cx="2286000"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681103A-C920-4FC7-8539-F3AE7C4E303E}"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srcRect/>
          <a:stretch>
            <a:fillRect/>
          </a:stretch>
        </p:blipFill>
        <p:spPr bwMode="auto">
          <a:xfrm>
            <a:off x="254129" y="2346325"/>
            <a:ext cx="8674608" cy="306387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t>US Tax Advantaged</a:t>
            </a:r>
            <a:endParaRPr lang="en-US" dirty="0"/>
          </a:p>
        </p:txBody>
      </p:sp>
      <p:sp>
        <p:nvSpPr>
          <p:cNvPr id="7" name="Rectangle 6"/>
          <p:cNvSpPr/>
          <p:nvPr/>
        </p:nvSpPr>
        <p:spPr>
          <a:xfrm>
            <a:off x="8001000" y="2209800"/>
            <a:ext cx="1143000"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E681103A-C920-4FC7-8539-F3AE7C4E303E}"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Summary:</a:t>
            </a:r>
            <a:br>
              <a:rPr lang="en-US" dirty="0" smtClean="0"/>
            </a:br>
            <a:r>
              <a:rPr lang="en-US" dirty="0" smtClean="0"/>
              <a:t>Suitable for Long-term Investment</a:t>
            </a:r>
            <a:endParaRPr lang="en-US" dirty="0"/>
          </a:p>
        </p:txBody>
      </p:sp>
      <p:pic>
        <p:nvPicPr>
          <p:cNvPr id="101378" name="Picture 2"/>
          <p:cNvPicPr>
            <a:picLocks noChangeAspect="1" noChangeArrowheads="1"/>
          </p:cNvPicPr>
          <p:nvPr/>
        </p:nvPicPr>
        <p:blipFill>
          <a:blip r:embed="rId3" cstate="print"/>
          <a:srcRect/>
          <a:stretch>
            <a:fillRect/>
          </a:stretch>
        </p:blipFill>
        <p:spPr bwMode="auto">
          <a:xfrm>
            <a:off x="254129" y="2346325"/>
            <a:ext cx="8674608" cy="3063875"/>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E681103A-C920-4FC7-8539-F3AE7C4E303E}"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a </a:t>
            </a:r>
            <a:r>
              <a:rPr lang="el-GR" dirty="0" smtClean="0"/>
              <a:t>φ</a:t>
            </a:r>
            <a:r>
              <a:rPr lang="en-US" dirty="0" smtClean="0"/>
              <a:t>-fund™?</a:t>
            </a:r>
            <a:endParaRPr lang="en-US" dirty="0"/>
          </a:p>
        </p:txBody>
      </p:sp>
      <p:sp>
        <p:nvSpPr>
          <p:cNvPr id="4" name="Text Placeholder 3"/>
          <p:cNvSpPr>
            <a:spLocks noGrp="1"/>
          </p:cNvSpPr>
          <p:nvPr>
            <p:ph type="body" idx="1"/>
          </p:nvPr>
        </p:nvSpPr>
        <p:spPr/>
        <p:txBody>
          <a:bodyPr/>
          <a:lstStyle/>
          <a:p>
            <a:endParaRPr lang="en-US"/>
          </a:p>
        </p:txBody>
      </p:sp>
      <p:sp>
        <p:nvSpPr>
          <p:cNvPr id="5" name="Slide Number Placeholder 4"/>
          <p:cNvSpPr>
            <a:spLocks noGrp="1"/>
          </p:cNvSpPr>
          <p:nvPr>
            <p:ph type="sldNum" sz="quarter" idx="12"/>
          </p:nvPr>
        </p:nvSpPr>
        <p:spPr/>
        <p:txBody>
          <a:bodyPr/>
          <a:lstStyle/>
          <a:p>
            <a:fld id="{E681103A-C920-4FC7-8539-F3AE7C4E303E}"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φ</a:t>
            </a:r>
            <a:r>
              <a:rPr lang="en-US" dirty="0" smtClean="0"/>
              <a:t>-Fund™ Characteristics</a:t>
            </a:r>
            <a:endParaRPr lang="en-US" dirty="0"/>
          </a:p>
        </p:txBody>
      </p:sp>
      <p:sp>
        <p:nvSpPr>
          <p:cNvPr id="5" name="Content Placeholder 4"/>
          <p:cNvSpPr>
            <a:spLocks noGrp="1"/>
          </p:cNvSpPr>
          <p:nvPr>
            <p:ph idx="1"/>
          </p:nvPr>
        </p:nvSpPr>
        <p:spPr/>
        <p:txBody>
          <a:bodyPr/>
          <a:lstStyle/>
          <a:p>
            <a:r>
              <a:rPr lang="en-US" dirty="0" smtClean="0"/>
              <a:t>Requires an underlying index</a:t>
            </a:r>
          </a:p>
          <a:p>
            <a:r>
              <a:rPr lang="en-US" dirty="0" smtClean="0"/>
              <a:t>Links fund value to the index via a third variable: </a:t>
            </a:r>
            <a:r>
              <a:rPr lang="el-GR" dirty="0" smtClean="0"/>
              <a:t>φ</a:t>
            </a:r>
            <a:endParaRPr lang="en-US" dirty="0" smtClean="0"/>
          </a:p>
          <a:p>
            <a:pPr lvl="1"/>
            <a:r>
              <a:rPr lang="en-US" dirty="0" smtClean="0"/>
              <a:t>May use a nominal change basis for leverage</a:t>
            </a:r>
          </a:p>
          <a:p>
            <a:pPr lvl="1"/>
            <a:r>
              <a:rPr lang="en-US" dirty="0" smtClean="0"/>
              <a:t>Cannot use a percentage change basis for leverage</a:t>
            </a:r>
          </a:p>
          <a:p>
            <a:pPr lvl="1"/>
            <a:r>
              <a:rPr lang="en-US" dirty="0" smtClean="0"/>
              <a:t>Can approximate a percentage change basis</a:t>
            </a:r>
          </a:p>
          <a:p>
            <a:r>
              <a:rPr lang="el-GR" dirty="0" smtClean="0"/>
              <a:t>Φ</a:t>
            </a:r>
            <a:r>
              <a:rPr lang="en-US" dirty="0" smtClean="0"/>
              <a:t> must have a functional relationship to the underlying index</a:t>
            </a:r>
            <a:endParaRPr lang="en-US" dirty="0"/>
          </a:p>
        </p:txBody>
      </p:sp>
      <p:sp>
        <p:nvSpPr>
          <p:cNvPr id="6" name="Slide Number Placeholder 5"/>
          <p:cNvSpPr>
            <a:spLocks noGrp="1"/>
          </p:cNvSpPr>
          <p:nvPr>
            <p:ph type="sldNum" sz="quarter" idx="12"/>
          </p:nvPr>
        </p:nvSpPr>
        <p:spPr/>
        <p:txBody>
          <a:bodyPr/>
          <a:lstStyle/>
          <a:p>
            <a:fld id="{E681103A-C920-4FC7-8539-F3AE7C4E303E}"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φ</a:t>
            </a:r>
            <a:r>
              <a:rPr lang="en-US" dirty="0" smtClean="0"/>
              <a:t>-Fund™ Path Illustration </a:t>
            </a:r>
            <a:endParaRPr lang="en-US" dirty="0"/>
          </a:p>
        </p:txBody>
      </p:sp>
      <p:pic>
        <p:nvPicPr>
          <p:cNvPr id="102402" name="Picture 2"/>
          <p:cNvPicPr>
            <a:picLocks noChangeAspect="1" noChangeArrowheads="1"/>
          </p:cNvPicPr>
          <p:nvPr/>
        </p:nvPicPr>
        <p:blipFill>
          <a:blip r:embed="rId3" cstate="print"/>
          <a:srcRect/>
          <a:stretch>
            <a:fillRect/>
          </a:stretch>
        </p:blipFill>
        <p:spPr bwMode="auto">
          <a:xfrm>
            <a:off x="1905000" y="1828799"/>
            <a:ext cx="5715000" cy="4290885"/>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E681103A-C920-4FC7-8539-F3AE7C4E303E}"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 Margin Calls, No Path Dependence</a:t>
            </a:r>
            <a:endParaRPr lang="en-US" dirty="0"/>
          </a:p>
        </p:txBody>
      </p:sp>
      <p:pic>
        <p:nvPicPr>
          <p:cNvPr id="9217" name="Picture 1"/>
          <p:cNvPicPr>
            <a:picLocks noChangeAspect="1" noChangeArrowheads="1"/>
          </p:cNvPicPr>
          <p:nvPr/>
        </p:nvPicPr>
        <p:blipFill>
          <a:blip r:embed="rId3" cstate="print"/>
          <a:srcRect/>
          <a:stretch>
            <a:fillRect/>
          </a:stretch>
        </p:blipFill>
        <p:spPr bwMode="auto">
          <a:xfrm>
            <a:off x="665287" y="1671638"/>
            <a:ext cx="8032953" cy="472916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681103A-C920-4FC7-8539-F3AE7C4E303E}"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Comparison</a:t>
            </a:r>
            <a:endParaRPr lang="en-US" dirty="0"/>
          </a:p>
        </p:txBody>
      </p:sp>
      <p:pic>
        <p:nvPicPr>
          <p:cNvPr id="103428" name="Picture 4"/>
          <p:cNvPicPr>
            <a:picLocks noChangeAspect="1" noChangeArrowheads="1"/>
          </p:cNvPicPr>
          <p:nvPr/>
        </p:nvPicPr>
        <p:blipFill>
          <a:blip r:embed="rId3" cstate="print"/>
          <a:srcRect/>
          <a:stretch>
            <a:fillRect/>
          </a:stretch>
        </p:blipFill>
        <p:spPr bwMode="auto">
          <a:xfrm>
            <a:off x="414338" y="1882775"/>
            <a:ext cx="8313737" cy="4060825"/>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E681103A-C920-4FC7-8539-F3AE7C4E303E}"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a:t>
            </a:r>
            <a:r>
              <a:rPr lang="en-US" smtClean="0"/>
              <a:t>more information</a:t>
            </a:r>
            <a:endParaRPr lang="en-US" dirty="0"/>
          </a:p>
        </p:txBody>
      </p:sp>
      <p:sp>
        <p:nvSpPr>
          <p:cNvPr id="3" name="Slide Number Placeholder 2"/>
          <p:cNvSpPr>
            <a:spLocks noGrp="1"/>
          </p:cNvSpPr>
          <p:nvPr>
            <p:ph type="sldNum" sz="quarter" idx="12"/>
          </p:nvPr>
        </p:nvSpPr>
        <p:spPr/>
        <p:txBody>
          <a:bodyPr/>
          <a:lstStyle/>
          <a:p>
            <a:fld id="{E681103A-C920-4FC7-8539-F3AE7C4E303E}" type="slidenum">
              <a:rPr lang="en-US" smtClean="0"/>
              <a:pPr/>
              <a:t>37</a:t>
            </a:fld>
            <a:endParaRPr lang="en-US" dirty="0"/>
          </a:p>
        </p:txBody>
      </p:sp>
      <p:sp>
        <p:nvSpPr>
          <p:cNvPr id="4" name="TextBox 3"/>
          <p:cNvSpPr txBox="1"/>
          <p:nvPr/>
        </p:nvSpPr>
        <p:spPr>
          <a:xfrm>
            <a:off x="1752600" y="1981200"/>
            <a:ext cx="5777094" cy="2308324"/>
          </a:xfrm>
          <a:prstGeom prst="rect">
            <a:avLst/>
          </a:prstGeom>
          <a:noFill/>
        </p:spPr>
        <p:txBody>
          <a:bodyPr wrap="none" rtlCol="0">
            <a:spAutoFit/>
          </a:bodyPr>
          <a:lstStyle/>
          <a:p>
            <a:pPr algn="ctr"/>
            <a:r>
              <a:rPr lang="en-US" sz="4800" dirty="0" smtClean="0"/>
              <a:t>Jeff Stollman</a:t>
            </a:r>
          </a:p>
          <a:p>
            <a:pPr algn="ctr"/>
            <a:r>
              <a:rPr lang="en-US" sz="4800" dirty="0" smtClean="0">
                <a:hlinkClick r:id="rId2"/>
              </a:rPr>
              <a:t>stollman.j@gmail.com</a:t>
            </a:r>
            <a:endParaRPr lang="en-US" sz="4800" dirty="0" smtClean="0"/>
          </a:p>
          <a:p>
            <a:pPr algn="ctr"/>
            <a:r>
              <a:rPr lang="en-US" sz="4800" dirty="0" smtClean="0"/>
              <a:t>+1 202.683.8699</a:t>
            </a:r>
            <a:endParaRPr lang="en-US" sz="4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7058</TotalTime>
  <Words>3076</Words>
  <Application>Microsoft Office PowerPoint</Application>
  <PresentationFormat>On-screen Show (4:3)</PresentationFormat>
  <Paragraphs>495</Paragraphs>
  <Slides>37</Slides>
  <Notes>25</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In Search of Leveraged Returns for Long-term Investment</vt:lpstr>
      <vt:lpstr>Assumptions</vt:lpstr>
      <vt:lpstr>Desirable Characteristics of Leveraged Long-term Investment Vehicle</vt:lpstr>
      <vt:lpstr>Investment Candidates</vt:lpstr>
      <vt:lpstr>Broad coverage</vt:lpstr>
      <vt:lpstr>Linking Funds to Indices  Provides Broad Coverage </vt:lpstr>
      <vt:lpstr>Portfolio Visibility</vt:lpstr>
      <vt:lpstr>Linking Funds to Indices  Also Provides Portfolio Visibility </vt:lpstr>
      <vt:lpstr>Valuation Transparency</vt:lpstr>
      <vt:lpstr>The Reindexing Problem</vt:lpstr>
      <vt:lpstr>Defining the Re-indexing Problem</vt:lpstr>
      <vt:lpstr>Defining the Re-indexing Problem</vt:lpstr>
      <vt:lpstr>Defining the Re-indexing Problem</vt:lpstr>
      <vt:lpstr>Defining the Re-indexing Problem</vt:lpstr>
      <vt:lpstr>Inverse Funds</vt:lpstr>
      <vt:lpstr>What’s the Value?</vt:lpstr>
      <vt:lpstr>Suitability for retirement accounts</vt:lpstr>
      <vt:lpstr>Margin Calls:  Keeping Away from Zero</vt:lpstr>
      <vt:lpstr>No Margin Calls</vt:lpstr>
      <vt:lpstr>No Margin Calls:  Kill Switch</vt:lpstr>
      <vt:lpstr>No Margin Calls:  Path Dependence</vt:lpstr>
      <vt:lpstr>No Margin Calls, No Path Dependence</vt:lpstr>
      <vt:lpstr>US Tax Advantaged</vt:lpstr>
      <vt:lpstr>The Structure of a Fund Can Provide Tax Advantages</vt:lpstr>
      <vt:lpstr>Broad Coverage</vt:lpstr>
      <vt:lpstr>Portfolio Visibility</vt:lpstr>
      <vt:lpstr>Valuation Transparency</vt:lpstr>
      <vt:lpstr>Retirement Account Suitability</vt:lpstr>
      <vt:lpstr>Margin Calls</vt:lpstr>
      <vt:lpstr>US Tax Advantaged</vt:lpstr>
      <vt:lpstr>Summary: Suitable for Long-term Investment</vt:lpstr>
      <vt:lpstr>What is a φ-fund™?</vt:lpstr>
      <vt:lpstr>φ-Fund™ Characteristics</vt:lpstr>
      <vt:lpstr>φ-Fund™ Path Illustration </vt:lpstr>
      <vt:lpstr>No Margin Calls, No Path Dependence</vt:lpstr>
      <vt:lpstr>Performance Comparison</vt:lpstr>
      <vt:lpstr>For more information</vt:lpstr>
    </vt:vector>
  </TitlesOfParts>
  <Company>RMTM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Leveraged Index Products</dc:title>
  <dc:creator>Jeff Stollman</dc:creator>
  <cp:lastModifiedBy>Jeff Stollman 2</cp:lastModifiedBy>
  <cp:revision>329</cp:revision>
  <dcterms:created xsi:type="dcterms:W3CDTF">2013-07-06T19:08:03Z</dcterms:created>
  <dcterms:modified xsi:type="dcterms:W3CDTF">2014-05-19T15:16:15Z</dcterms:modified>
</cp:coreProperties>
</file>